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8" r:id="rId5"/>
    <p:sldId id="301" r:id="rId6"/>
    <p:sldId id="303" r:id="rId7"/>
    <p:sldId id="304" r:id="rId8"/>
    <p:sldId id="306" r:id="rId9"/>
    <p:sldId id="321" r:id="rId10"/>
    <p:sldId id="310" r:id="rId11"/>
    <p:sldId id="305" r:id="rId12"/>
    <p:sldId id="319" r:id="rId13"/>
    <p:sldId id="307" r:id="rId14"/>
    <p:sldId id="312" r:id="rId15"/>
    <p:sldId id="313" r:id="rId16"/>
    <p:sldId id="314" r:id="rId17"/>
    <p:sldId id="311" r:id="rId18"/>
    <p:sldId id="309" r:id="rId19"/>
    <p:sldId id="315" r:id="rId20"/>
    <p:sldId id="316" r:id="rId21"/>
    <p:sldId id="324" r:id="rId22"/>
    <p:sldId id="317" r:id="rId23"/>
    <p:sldId id="318" r:id="rId24"/>
    <p:sldId id="320" r:id="rId25"/>
    <p:sldId id="322" r:id="rId26"/>
    <p:sldId id="323" r:id="rId27"/>
    <p:sldId id="325" r:id="rId28"/>
    <p:sldId id="326" r:id="rId29"/>
    <p:sldId id="327" r:id="rId30"/>
    <p:sldId id="328" r:id="rId31"/>
    <p:sldId id="329" r:id="rId32"/>
    <p:sldId id="330" r:id="rId33"/>
    <p:sldId id="331" r:id="rId34"/>
    <p:sldId id="332" r:id="rId35"/>
    <p:sldId id="333" r:id="rId36"/>
    <p:sldId id="335" r:id="rId37"/>
    <p:sldId id="334" r:id="rId38"/>
    <p:sldId id="336" r:id="rId39"/>
    <p:sldId id="337" r:id="rId40"/>
    <p:sldId id="338" r:id="rId41"/>
    <p:sldId id="339" r:id="rId42"/>
    <p:sldId id="340" r:id="rId43"/>
    <p:sldId id="341" r:id="rId44"/>
    <p:sldId id="342" r:id="rId45"/>
    <p:sldId id="343"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dy" id="{B4E4B7EA-F142-4E42-8D05-257B400310E5}">
          <p14:sldIdLst>
            <p14:sldId id="298"/>
            <p14:sldId id="301"/>
            <p14:sldId id="303"/>
            <p14:sldId id="304"/>
            <p14:sldId id="306"/>
            <p14:sldId id="321"/>
            <p14:sldId id="310"/>
            <p14:sldId id="305"/>
            <p14:sldId id="319"/>
            <p14:sldId id="307"/>
            <p14:sldId id="312"/>
            <p14:sldId id="313"/>
            <p14:sldId id="314"/>
            <p14:sldId id="311"/>
            <p14:sldId id="309"/>
            <p14:sldId id="315"/>
            <p14:sldId id="316"/>
            <p14:sldId id="324"/>
            <p14:sldId id="317"/>
            <p14:sldId id="318"/>
            <p14:sldId id="320"/>
            <p14:sldId id="322"/>
            <p14:sldId id="323"/>
            <p14:sldId id="325"/>
            <p14:sldId id="326"/>
            <p14:sldId id="327"/>
            <p14:sldId id="328"/>
            <p14:sldId id="329"/>
            <p14:sldId id="330"/>
            <p14:sldId id="331"/>
            <p14:sldId id="332"/>
            <p14:sldId id="333"/>
            <p14:sldId id="335"/>
            <p14:sldId id="334"/>
            <p14:sldId id="336"/>
            <p14:sldId id="337"/>
            <p14:sldId id="338"/>
            <p14:sldId id="339"/>
            <p14:sldId id="340"/>
            <p14:sldId id="341"/>
            <p14:sldId id="342"/>
            <p14:sldId id="343"/>
          </p14:sldIdLst>
        </p14:section>
        <p14:section name="Appendix" id="{4B98263E-0400-4BBA-A824-2FBF5DCCF225}">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68D2"/>
    <a:srgbClr val="619428"/>
    <a:srgbClr val="79D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tjwillz31" TargetMode="External"/><Relationship Id="rId2" Type="http://schemas.openxmlformats.org/officeDocument/2006/relationships/hyperlink" Target="https://github.com/tjwillz31" TargetMode="Externa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Assessing Defensive Line Value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Taylor Williams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9241-0361-4A31-83F0-E81A45E39E20}"/>
              </a:ext>
            </a:extLst>
          </p:cNvPr>
          <p:cNvSpPr>
            <a:spLocks noGrp="1"/>
          </p:cNvSpPr>
          <p:nvPr>
            <p:ph type="title"/>
          </p:nvPr>
        </p:nvSpPr>
        <p:spPr/>
        <p:txBody>
          <a:bodyPr>
            <a:normAutofit/>
          </a:bodyPr>
          <a:lstStyle/>
          <a:p>
            <a:r>
              <a:rPr lang="en-US" sz="4800" dirty="0"/>
              <a:t>Position Analysis</a:t>
            </a:r>
          </a:p>
        </p:txBody>
      </p:sp>
      <p:pic>
        <p:nvPicPr>
          <p:cNvPr id="10" name="Content Placeholder 9">
            <a:extLst>
              <a:ext uri="{FF2B5EF4-FFF2-40B4-BE49-F238E27FC236}">
                <a16:creationId xmlns:a16="http://schemas.microsoft.com/office/drawing/2014/main" id="{B2871DA9-53B3-4E91-92D4-4842B69EC310}"/>
              </a:ext>
            </a:extLst>
          </p:cNvPr>
          <p:cNvPicPr>
            <a:picLocks noGrp="1" noChangeAspect="1"/>
          </p:cNvPicPr>
          <p:nvPr>
            <p:ph idx="1"/>
          </p:nvPr>
        </p:nvPicPr>
        <p:blipFill>
          <a:blip r:embed="rId2"/>
          <a:stretch>
            <a:fillRect/>
          </a:stretch>
        </p:blipFill>
        <p:spPr>
          <a:xfrm>
            <a:off x="6096000" y="1640545"/>
            <a:ext cx="4945948" cy="3576909"/>
          </a:xfrm>
        </p:spPr>
      </p:pic>
    </p:spTree>
    <p:extLst>
      <p:ext uri="{BB962C8B-B14F-4D97-AF65-F5344CB8AC3E}">
        <p14:creationId xmlns:p14="http://schemas.microsoft.com/office/powerpoint/2010/main" val="3041635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E28B-1EDA-4C69-8A31-1D7AB78E2691}"/>
              </a:ext>
            </a:extLst>
          </p:cNvPr>
          <p:cNvSpPr>
            <a:spLocks noGrp="1"/>
          </p:cNvSpPr>
          <p:nvPr>
            <p:ph type="title"/>
          </p:nvPr>
        </p:nvSpPr>
        <p:spPr/>
        <p:txBody>
          <a:bodyPr/>
          <a:lstStyle/>
          <a:p>
            <a:r>
              <a:rPr lang="en-US" dirty="0"/>
              <a:t>Defensive Line Clustering</a:t>
            </a:r>
          </a:p>
        </p:txBody>
      </p:sp>
      <p:sp>
        <p:nvSpPr>
          <p:cNvPr id="3" name="Content Placeholder 2">
            <a:extLst>
              <a:ext uri="{FF2B5EF4-FFF2-40B4-BE49-F238E27FC236}">
                <a16:creationId xmlns:a16="http://schemas.microsoft.com/office/drawing/2014/main" id="{A9B3B6DA-BA77-49B1-8032-2703647BA053}"/>
              </a:ext>
            </a:extLst>
          </p:cNvPr>
          <p:cNvSpPr>
            <a:spLocks noGrp="1"/>
          </p:cNvSpPr>
          <p:nvPr>
            <p:ph idx="1"/>
          </p:nvPr>
        </p:nvSpPr>
        <p:spPr/>
        <p:txBody>
          <a:bodyPr/>
          <a:lstStyle/>
          <a:p>
            <a:r>
              <a:rPr lang="en-US" dirty="0"/>
              <a:t>There are typically 3-5 Defensive Linemen on the field for each play, but there are 11 Techniques on each side of the ball plus 2 in the middle</a:t>
            </a:r>
          </a:p>
          <a:p>
            <a:r>
              <a:rPr lang="en-US" dirty="0"/>
              <a:t>DL’s typically play multiple different Techniques throughout a game</a:t>
            </a:r>
          </a:p>
          <a:p>
            <a:r>
              <a:rPr lang="en-US" dirty="0"/>
              <a:t>Using K-Means clustering on snap rate per Technique and roster position, we can group players according to where they tend to play and assign one position to each player who played enough snaps in the sample</a:t>
            </a:r>
          </a:p>
          <a:p>
            <a:r>
              <a:rPr lang="en-US" dirty="0"/>
              <a:t>4 clusters produced the best results with intuitive positions as the output</a:t>
            </a:r>
          </a:p>
        </p:txBody>
      </p:sp>
    </p:spTree>
    <p:extLst>
      <p:ext uri="{BB962C8B-B14F-4D97-AF65-F5344CB8AC3E}">
        <p14:creationId xmlns:p14="http://schemas.microsoft.com/office/powerpoint/2010/main" val="931872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9DA4-40B8-4779-8F94-25189C9DCAE2}"/>
              </a:ext>
            </a:extLst>
          </p:cNvPr>
          <p:cNvSpPr>
            <a:spLocks noGrp="1"/>
          </p:cNvSpPr>
          <p:nvPr>
            <p:ph type="title"/>
          </p:nvPr>
        </p:nvSpPr>
        <p:spPr/>
        <p:txBody>
          <a:bodyPr/>
          <a:lstStyle/>
          <a:p>
            <a:r>
              <a:rPr lang="en-US" dirty="0"/>
              <a:t>Cluster Snap Rates</a:t>
            </a:r>
          </a:p>
        </p:txBody>
      </p:sp>
      <p:sp>
        <p:nvSpPr>
          <p:cNvPr id="3" name="Content Placeholder 2">
            <a:extLst>
              <a:ext uri="{FF2B5EF4-FFF2-40B4-BE49-F238E27FC236}">
                <a16:creationId xmlns:a16="http://schemas.microsoft.com/office/drawing/2014/main" id="{BA6128C8-ABDB-4288-89B8-A1D1348E2B74}"/>
              </a:ext>
            </a:extLst>
          </p:cNvPr>
          <p:cNvSpPr>
            <a:spLocks noGrp="1"/>
          </p:cNvSpPr>
          <p:nvPr>
            <p:ph idx="1"/>
          </p:nvPr>
        </p:nvSpPr>
        <p:spPr>
          <a:xfrm>
            <a:off x="1097279" y="2108201"/>
            <a:ext cx="10266137" cy="3760891"/>
          </a:xfrm>
        </p:spPr>
        <p:txBody>
          <a:bodyPr/>
          <a:lstStyle/>
          <a:p>
            <a:r>
              <a:rPr lang="en-US" dirty="0"/>
              <a:t>Each cluster was focused on certain techniques where the majority of the players’ snaps were taken</a:t>
            </a:r>
          </a:p>
        </p:txBody>
      </p:sp>
      <p:pic>
        <p:nvPicPr>
          <p:cNvPr id="5" name="Picture 4">
            <a:extLst>
              <a:ext uri="{FF2B5EF4-FFF2-40B4-BE49-F238E27FC236}">
                <a16:creationId xmlns:a16="http://schemas.microsoft.com/office/drawing/2014/main" id="{BDC4A3A9-0027-4FF1-89AB-EBFB40BA583B}"/>
              </a:ext>
            </a:extLst>
          </p:cNvPr>
          <p:cNvPicPr>
            <a:picLocks noChangeAspect="1"/>
          </p:cNvPicPr>
          <p:nvPr/>
        </p:nvPicPr>
        <p:blipFill>
          <a:blip r:embed="rId2"/>
          <a:stretch>
            <a:fillRect/>
          </a:stretch>
        </p:blipFill>
        <p:spPr>
          <a:xfrm>
            <a:off x="1165597" y="2489718"/>
            <a:ext cx="6611579" cy="3750215"/>
          </a:xfrm>
          <a:prstGeom prst="rect">
            <a:avLst/>
          </a:prstGeom>
        </p:spPr>
      </p:pic>
      <p:sp>
        <p:nvSpPr>
          <p:cNvPr id="6" name="TextBox 5">
            <a:extLst>
              <a:ext uri="{FF2B5EF4-FFF2-40B4-BE49-F238E27FC236}">
                <a16:creationId xmlns:a16="http://schemas.microsoft.com/office/drawing/2014/main" id="{D10F7620-AE75-468A-B9D1-FC44A5C1ABC7}"/>
              </a:ext>
            </a:extLst>
          </p:cNvPr>
          <p:cNvSpPr txBox="1"/>
          <p:nvPr/>
        </p:nvSpPr>
        <p:spPr>
          <a:xfrm>
            <a:off x="8016536" y="2894120"/>
            <a:ext cx="3506680" cy="1477328"/>
          </a:xfrm>
          <a:prstGeom prst="rect">
            <a:avLst/>
          </a:prstGeom>
          <a:noFill/>
        </p:spPr>
        <p:txBody>
          <a:bodyPr wrap="square" rtlCol="0">
            <a:spAutoFit/>
          </a:bodyPr>
          <a:lstStyle/>
          <a:p>
            <a:r>
              <a:rPr lang="en-US" dirty="0">
                <a:solidFill>
                  <a:schemeClr val="tx1">
                    <a:lumMod val="75000"/>
                    <a:lumOff val="25000"/>
                  </a:schemeClr>
                </a:solidFill>
              </a:rPr>
              <a:t>Cluster Names:</a:t>
            </a:r>
          </a:p>
          <a:p>
            <a:pPr marL="342900" indent="-342900">
              <a:buFont typeface="+mj-lt"/>
              <a:buAutoNum type="arabicPeriod"/>
            </a:pPr>
            <a:r>
              <a:rPr lang="en-US" dirty="0">
                <a:solidFill>
                  <a:schemeClr val="tx1">
                    <a:lumMod val="75000"/>
                    <a:lumOff val="25000"/>
                  </a:schemeClr>
                </a:solidFill>
              </a:rPr>
              <a:t>Cluster 1 = Middle 3 Tech</a:t>
            </a:r>
          </a:p>
          <a:p>
            <a:pPr marL="342900" indent="-342900">
              <a:buFont typeface="+mj-lt"/>
              <a:buAutoNum type="arabicPeriod"/>
            </a:pPr>
            <a:r>
              <a:rPr lang="en-US" dirty="0">
                <a:solidFill>
                  <a:schemeClr val="tx1">
                    <a:lumMod val="75000"/>
                    <a:lumOff val="25000"/>
                  </a:schemeClr>
                </a:solidFill>
              </a:rPr>
              <a:t>Cluster 2 = Inside 1 Tech</a:t>
            </a:r>
          </a:p>
          <a:p>
            <a:pPr marL="342900" indent="-342900">
              <a:buFont typeface="+mj-lt"/>
              <a:buAutoNum type="arabicPeriod"/>
            </a:pPr>
            <a:r>
              <a:rPr lang="en-US" dirty="0">
                <a:solidFill>
                  <a:schemeClr val="tx1">
                    <a:lumMod val="75000"/>
                    <a:lumOff val="25000"/>
                  </a:schemeClr>
                </a:solidFill>
              </a:rPr>
              <a:t>Cluster 3 = End DL</a:t>
            </a:r>
          </a:p>
          <a:p>
            <a:pPr marL="342900" indent="-342900">
              <a:buFont typeface="+mj-lt"/>
              <a:buAutoNum type="arabicPeriod"/>
            </a:pPr>
            <a:r>
              <a:rPr lang="en-US" dirty="0">
                <a:solidFill>
                  <a:schemeClr val="tx1">
                    <a:lumMod val="75000"/>
                    <a:lumOff val="25000"/>
                  </a:schemeClr>
                </a:solidFill>
              </a:rPr>
              <a:t>Cluster 4 = Outside non-DL</a:t>
            </a:r>
          </a:p>
        </p:txBody>
      </p:sp>
    </p:spTree>
    <p:extLst>
      <p:ext uri="{BB962C8B-B14F-4D97-AF65-F5344CB8AC3E}">
        <p14:creationId xmlns:p14="http://schemas.microsoft.com/office/powerpoint/2010/main" val="304666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922F-0F31-419D-A911-184A370F5D6A}"/>
              </a:ext>
            </a:extLst>
          </p:cNvPr>
          <p:cNvSpPr>
            <a:spLocks noGrp="1"/>
          </p:cNvSpPr>
          <p:nvPr>
            <p:ph type="title"/>
          </p:nvPr>
        </p:nvSpPr>
        <p:spPr/>
        <p:txBody>
          <a:bodyPr/>
          <a:lstStyle/>
          <a:p>
            <a:r>
              <a:rPr lang="en-US" dirty="0"/>
              <a:t>Defensive Positions</a:t>
            </a:r>
          </a:p>
        </p:txBody>
      </p:sp>
      <p:sp>
        <p:nvSpPr>
          <p:cNvPr id="3" name="Content Placeholder 2">
            <a:extLst>
              <a:ext uri="{FF2B5EF4-FFF2-40B4-BE49-F238E27FC236}">
                <a16:creationId xmlns:a16="http://schemas.microsoft.com/office/drawing/2014/main" id="{8226CB9B-F6DB-4030-B898-3376E5188088}"/>
              </a:ext>
            </a:extLst>
          </p:cNvPr>
          <p:cNvSpPr>
            <a:spLocks noGrp="1"/>
          </p:cNvSpPr>
          <p:nvPr>
            <p:ph idx="1"/>
          </p:nvPr>
        </p:nvSpPr>
        <p:spPr/>
        <p:txBody>
          <a:bodyPr/>
          <a:lstStyle/>
          <a:p>
            <a:r>
              <a:rPr lang="en-US" dirty="0"/>
              <a:t>Going forward these are the positions used to group players</a:t>
            </a:r>
          </a:p>
          <a:p>
            <a:r>
              <a:rPr lang="en-US" dirty="0"/>
              <a:t>Any player that didn’t register enough snaps on the defensive line was given a “non-standard” label</a:t>
            </a:r>
          </a:p>
          <a:p>
            <a:pPr lvl="1"/>
            <a:r>
              <a:rPr lang="en-US" dirty="0"/>
              <a:t>These players tended to be defensive backs and linebackers who weren’t asked to play on the line often</a:t>
            </a:r>
          </a:p>
        </p:txBody>
      </p:sp>
    </p:spTree>
    <p:extLst>
      <p:ext uri="{BB962C8B-B14F-4D97-AF65-F5344CB8AC3E}">
        <p14:creationId xmlns:p14="http://schemas.microsoft.com/office/powerpoint/2010/main" val="4133512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9241-0361-4A31-83F0-E81A45E39E20}"/>
              </a:ext>
            </a:extLst>
          </p:cNvPr>
          <p:cNvSpPr>
            <a:spLocks noGrp="1"/>
          </p:cNvSpPr>
          <p:nvPr>
            <p:ph type="title"/>
          </p:nvPr>
        </p:nvSpPr>
        <p:spPr/>
        <p:txBody>
          <a:bodyPr>
            <a:normAutofit/>
          </a:bodyPr>
          <a:lstStyle/>
          <a:p>
            <a:r>
              <a:rPr lang="en-US" sz="4800" dirty="0"/>
              <a:t>Rushing Analysis</a:t>
            </a:r>
          </a:p>
        </p:txBody>
      </p:sp>
      <p:pic>
        <p:nvPicPr>
          <p:cNvPr id="6" name="Content Placeholder 5">
            <a:extLst>
              <a:ext uri="{FF2B5EF4-FFF2-40B4-BE49-F238E27FC236}">
                <a16:creationId xmlns:a16="http://schemas.microsoft.com/office/drawing/2014/main" id="{6FF22461-4321-421A-BCE1-82FDBE143189}"/>
              </a:ext>
            </a:extLst>
          </p:cNvPr>
          <p:cNvPicPr>
            <a:picLocks noGrp="1" noChangeAspect="1"/>
          </p:cNvPicPr>
          <p:nvPr>
            <p:ph idx="1"/>
          </p:nvPr>
        </p:nvPicPr>
        <p:blipFill>
          <a:blip r:embed="rId2"/>
          <a:stretch>
            <a:fillRect/>
          </a:stretch>
        </p:blipFill>
        <p:spPr>
          <a:xfrm>
            <a:off x="5459413" y="1237060"/>
            <a:ext cx="5927725" cy="4445793"/>
          </a:xfrm>
        </p:spPr>
      </p:pic>
    </p:spTree>
    <p:extLst>
      <p:ext uri="{BB962C8B-B14F-4D97-AF65-F5344CB8AC3E}">
        <p14:creationId xmlns:p14="http://schemas.microsoft.com/office/powerpoint/2010/main" val="18767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D0BC-D7F8-42B2-9FCE-084C5DE5F72D}"/>
              </a:ext>
            </a:extLst>
          </p:cNvPr>
          <p:cNvSpPr>
            <a:spLocks noGrp="1"/>
          </p:cNvSpPr>
          <p:nvPr>
            <p:ph type="title"/>
          </p:nvPr>
        </p:nvSpPr>
        <p:spPr/>
        <p:txBody>
          <a:bodyPr/>
          <a:lstStyle/>
          <a:p>
            <a:r>
              <a:rPr lang="en-US" dirty="0"/>
              <a:t>Roster Position Analysis – DT’s</a:t>
            </a:r>
          </a:p>
        </p:txBody>
      </p:sp>
      <p:sp>
        <p:nvSpPr>
          <p:cNvPr id="3" name="Content Placeholder 2">
            <a:extLst>
              <a:ext uri="{FF2B5EF4-FFF2-40B4-BE49-F238E27FC236}">
                <a16:creationId xmlns:a16="http://schemas.microsoft.com/office/drawing/2014/main" id="{D6535EA5-30AD-4DAE-81C6-B961134FB41B}"/>
              </a:ext>
            </a:extLst>
          </p:cNvPr>
          <p:cNvSpPr>
            <a:spLocks noGrp="1"/>
          </p:cNvSpPr>
          <p:nvPr>
            <p:ph idx="1"/>
          </p:nvPr>
        </p:nvSpPr>
        <p:spPr>
          <a:xfrm>
            <a:off x="1097280" y="2090445"/>
            <a:ext cx="10461446" cy="981229"/>
          </a:xfrm>
        </p:spPr>
        <p:txBody>
          <a:bodyPr>
            <a:normAutofit/>
          </a:bodyPr>
          <a:lstStyle/>
          <a:p>
            <a:r>
              <a:rPr lang="en-US" dirty="0"/>
              <a:t>To begin with, we start by looking at rush success based on the number of DL’s on the field with Defensive Tackle designation on the roster. Note this does not mean they lined up as a DT necessarily</a:t>
            </a:r>
          </a:p>
        </p:txBody>
      </p:sp>
      <p:pic>
        <p:nvPicPr>
          <p:cNvPr id="5" name="Picture 4">
            <a:extLst>
              <a:ext uri="{FF2B5EF4-FFF2-40B4-BE49-F238E27FC236}">
                <a16:creationId xmlns:a16="http://schemas.microsoft.com/office/drawing/2014/main" id="{2139E94E-BF09-4CA7-A364-B4DFA341A621}"/>
              </a:ext>
            </a:extLst>
          </p:cNvPr>
          <p:cNvPicPr>
            <a:picLocks noChangeAspect="1"/>
          </p:cNvPicPr>
          <p:nvPr/>
        </p:nvPicPr>
        <p:blipFill>
          <a:blip r:embed="rId2"/>
          <a:stretch>
            <a:fillRect/>
          </a:stretch>
        </p:blipFill>
        <p:spPr>
          <a:xfrm>
            <a:off x="4834779" y="2767675"/>
            <a:ext cx="6320901" cy="3585337"/>
          </a:xfrm>
          <a:prstGeom prst="rect">
            <a:avLst/>
          </a:prstGeom>
        </p:spPr>
      </p:pic>
      <p:sp>
        <p:nvSpPr>
          <p:cNvPr id="6" name="TextBox 5">
            <a:extLst>
              <a:ext uri="{FF2B5EF4-FFF2-40B4-BE49-F238E27FC236}">
                <a16:creationId xmlns:a16="http://schemas.microsoft.com/office/drawing/2014/main" id="{FCC4CF68-C206-4548-81EE-8D58107121AD}"/>
              </a:ext>
            </a:extLst>
          </p:cNvPr>
          <p:cNvSpPr txBox="1"/>
          <p:nvPr/>
        </p:nvSpPr>
        <p:spPr>
          <a:xfrm>
            <a:off x="1097280" y="3249227"/>
            <a:ext cx="3695478" cy="3139321"/>
          </a:xfrm>
          <a:prstGeom prst="rect">
            <a:avLst/>
          </a:prstGeom>
          <a:noFill/>
        </p:spPr>
        <p:txBody>
          <a:bodyPr wrap="square" rtlCol="0">
            <a:spAutoFit/>
          </a:bodyPr>
          <a:lstStyle/>
          <a:p>
            <a:r>
              <a:rPr lang="en-US" dirty="0">
                <a:solidFill>
                  <a:schemeClr val="tx1">
                    <a:lumMod val="75000"/>
                    <a:lumOff val="25000"/>
                  </a:schemeClr>
                </a:solidFill>
              </a:rPr>
              <a:t>As the D-Line loads up on more Defensive Tackles, they become increasingly stronger against the run</a:t>
            </a:r>
          </a:p>
          <a:p>
            <a:endParaRPr lang="en-US" dirty="0">
              <a:solidFill>
                <a:schemeClr val="tx1">
                  <a:lumMod val="75000"/>
                  <a:lumOff val="25000"/>
                </a:schemeClr>
              </a:solidFill>
            </a:endParaRPr>
          </a:p>
          <a:p>
            <a:r>
              <a:rPr lang="en-US" dirty="0">
                <a:solidFill>
                  <a:schemeClr val="tx1">
                    <a:lumMod val="75000"/>
                    <a:lumOff val="25000"/>
                  </a:schemeClr>
                </a:solidFill>
              </a:rPr>
              <a:t>The vast majority of the plays however come with 2 on the field</a:t>
            </a:r>
          </a:p>
          <a:p>
            <a:endParaRPr lang="en-US" dirty="0">
              <a:solidFill>
                <a:schemeClr val="tx1">
                  <a:lumMod val="75000"/>
                  <a:lumOff val="25000"/>
                </a:schemeClr>
              </a:solidFill>
            </a:endParaRPr>
          </a:p>
          <a:p>
            <a:r>
              <a:rPr lang="en-US" dirty="0">
                <a:solidFill>
                  <a:schemeClr val="tx1">
                    <a:lumMod val="75000"/>
                    <a:lumOff val="25000"/>
                  </a:schemeClr>
                </a:solidFill>
              </a:rPr>
              <a:t>Gap usage rates (how often a rush used the designed gap) was not affected by number of DT’s on the field</a:t>
            </a:r>
          </a:p>
        </p:txBody>
      </p:sp>
    </p:spTree>
    <p:extLst>
      <p:ext uri="{BB962C8B-B14F-4D97-AF65-F5344CB8AC3E}">
        <p14:creationId xmlns:p14="http://schemas.microsoft.com/office/powerpoint/2010/main" val="1717264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790B-A9DA-44C2-A5DF-142FBBF5E7FD}"/>
              </a:ext>
            </a:extLst>
          </p:cNvPr>
          <p:cNvSpPr>
            <a:spLocks noGrp="1"/>
          </p:cNvSpPr>
          <p:nvPr>
            <p:ph type="title"/>
          </p:nvPr>
        </p:nvSpPr>
        <p:spPr>
          <a:xfrm>
            <a:off x="1097279" y="286603"/>
            <a:ext cx="10425937" cy="1450757"/>
          </a:xfrm>
        </p:spPr>
        <p:txBody>
          <a:bodyPr/>
          <a:lstStyle/>
          <a:p>
            <a:r>
              <a:rPr lang="en-US" dirty="0"/>
              <a:t>Roster Position Analysis – Non-DL’s</a:t>
            </a:r>
          </a:p>
        </p:txBody>
      </p:sp>
      <p:sp>
        <p:nvSpPr>
          <p:cNvPr id="3" name="Content Placeholder 2">
            <a:extLst>
              <a:ext uri="{FF2B5EF4-FFF2-40B4-BE49-F238E27FC236}">
                <a16:creationId xmlns:a16="http://schemas.microsoft.com/office/drawing/2014/main" id="{082EA932-EEC4-4340-AA55-382E32314EC9}"/>
              </a:ext>
            </a:extLst>
          </p:cNvPr>
          <p:cNvSpPr>
            <a:spLocks noGrp="1"/>
          </p:cNvSpPr>
          <p:nvPr>
            <p:ph idx="1"/>
          </p:nvPr>
        </p:nvSpPr>
        <p:spPr>
          <a:xfrm>
            <a:off x="1097280" y="2108201"/>
            <a:ext cx="10058400" cy="848063"/>
          </a:xfrm>
        </p:spPr>
        <p:txBody>
          <a:bodyPr/>
          <a:lstStyle/>
          <a:p>
            <a:r>
              <a:rPr lang="en-US" dirty="0"/>
              <a:t>On most plays there are non Defensive Lineman (by roster) who line up on the line. The distribution of true DL’s vs non-DL’s also matters for rushing success</a:t>
            </a:r>
          </a:p>
        </p:txBody>
      </p:sp>
      <p:pic>
        <p:nvPicPr>
          <p:cNvPr id="5" name="Picture 4">
            <a:extLst>
              <a:ext uri="{FF2B5EF4-FFF2-40B4-BE49-F238E27FC236}">
                <a16:creationId xmlns:a16="http://schemas.microsoft.com/office/drawing/2014/main" id="{85F62815-D13F-4FE3-9457-883C8AE4C0B5}"/>
              </a:ext>
            </a:extLst>
          </p:cNvPr>
          <p:cNvPicPr>
            <a:picLocks noChangeAspect="1"/>
          </p:cNvPicPr>
          <p:nvPr/>
        </p:nvPicPr>
        <p:blipFill>
          <a:blip r:embed="rId2"/>
          <a:stretch>
            <a:fillRect/>
          </a:stretch>
        </p:blipFill>
        <p:spPr>
          <a:xfrm>
            <a:off x="5458502" y="2855133"/>
            <a:ext cx="5697178" cy="3231549"/>
          </a:xfrm>
          <a:prstGeom prst="rect">
            <a:avLst/>
          </a:prstGeom>
        </p:spPr>
      </p:pic>
      <p:sp>
        <p:nvSpPr>
          <p:cNvPr id="6" name="TextBox 5">
            <a:extLst>
              <a:ext uri="{FF2B5EF4-FFF2-40B4-BE49-F238E27FC236}">
                <a16:creationId xmlns:a16="http://schemas.microsoft.com/office/drawing/2014/main" id="{B0F2B7E2-47CE-4CED-B811-94C23C99C8AF}"/>
              </a:ext>
            </a:extLst>
          </p:cNvPr>
          <p:cNvSpPr txBox="1"/>
          <p:nvPr/>
        </p:nvSpPr>
        <p:spPr>
          <a:xfrm>
            <a:off x="1097279" y="3228811"/>
            <a:ext cx="4286649" cy="2585323"/>
          </a:xfrm>
          <a:prstGeom prst="rect">
            <a:avLst/>
          </a:prstGeom>
          <a:noFill/>
        </p:spPr>
        <p:txBody>
          <a:bodyPr wrap="square" rtlCol="0">
            <a:spAutoFit/>
          </a:bodyPr>
          <a:lstStyle/>
          <a:p>
            <a:r>
              <a:rPr lang="en-US" dirty="0">
                <a:solidFill>
                  <a:schemeClr val="tx1">
                    <a:lumMod val="75000"/>
                    <a:lumOff val="25000"/>
                  </a:schemeClr>
                </a:solidFill>
              </a:rPr>
              <a:t>The most common defensive alignment is 4 more DL’s than non-DL’s. However that is one of the worst performing configurations</a:t>
            </a:r>
          </a:p>
          <a:p>
            <a:endParaRPr lang="en-US" dirty="0">
              <a:solidFill>
                <a:schemeClr val="tx1">
                  <a:lumMod val="75000"/>
                  <a:lumOff val="25000"/>
                </a:schemeClr>
              </a:solidFill>
            </a:endParaRPr>
          </a:p>
          <a:p>
            <a:r>
              <a:rPr lang="en-US" dirty="0">
                <a:solidFill>
                  <a:schemeClr val="tx1">
                    <a:lumMod val="75000"/>
                    <a:lumOff val="25000"/>
                  </a:schemeClr>
                </a:solidFill>
              </a:rPr>
              <a:t>Teams are much better off against the run by having a non-zero number of non-DL’s to shift the ratio to +1, 2, or 3 DL’s to non-DL’s</a:t>
            </a:r>
          </a:p>
        </p:txBody>
      </p:sp>
    </p:spTree>
    <p:extLst>
      <p:ext uri="{BB962C8B-B14F-4D97-AF65-F5344CB8AC3E}">
        <p14:creationId xmlns:p14="http://schemas.microsoft.com/office/powerpoint/2010/main" val="294028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16FB-D7F6-4FF0-B618-DA6F214FF353}"/>
              </a:ext>
            </a:extLst>
          </p:cNvPr>
          <p:cNvSpPr>
            <a:spLocks noGrp="1"/>
          </p:cNvSpPr>
          <p:nvPr>
            <p:ph type="title"/>
          </p:nvPr>
        </p:nvSpPr>
        <p:spPr>
          <a:xfrm>
            <a:off x="1097279" y="286603"/>
            <a:ext cx="10124095" cy="1450757"/>
          </a:xfrm>
        </p:spPr>
        <p:txBody>
          <a:bodyPr>
            <a:normAutofit/>
          </a:bodyPr>
          <a:lstStyle/>
          <a:p>
            <a:r>
              <a:rPr lang="en-US" sz="4400" dirty="0"/>
              <a:t>How to be successful against the run</a:t>
            </a:r>
          </a:p>
        </p:txBody>
      </p:sp>
      <p:sp>
        <p:nvSpPr>
          <p:cNvPr id="3" name="Content Placeholder 2">
            <a:extLst>
              <a:ext uri="{FF2B5EF4-FFF2-40B4-BE49-F238E27FC236}">
                <a16:creationId xmlns:a16="http://schemas.microsoft.com/office/drawing/2014/main" id="{6955A8AD-B565-4585-844B-9E730AE6E260}"/>
              </a:ext>
            </a:extLst>
          </p:cNvPr>
          <p:cNvSpPr>
            <a:spLocks noGrp="1"/>
          </p:cNvSpPr>
          <p:nvPr>
            <p:ph idx="1"/>
          </p:nvPr>
        </p:nvSpPr>
        <p:spPr>
          <a:xfrm>
            <a:off x="1097280" y="2108202"/>
            <a:ext cx="10058400" cy="812552"/>
          </a:xfrm>
        </p:spPr>
        <p:txBody>
          <a:bodyPr/>
          <a:lstStyle/>
          <a:p>
            <a:r>
              <a:rPr lang="en-US" dirty="0"/>
              <a:t>Defenses decide which positions to play and at what technique. The goal should be to force rushers to not use the designed gap</a:t>
            </a:r>
          </a:p>
        </p:txBody>
      </p:sp>
      <p:sp>
        <p:nvSpPr>
          <p:cNvPr id="6" name="TextBox 5">
            <a:extLst>
              <a:ext uri="{FF2B5EF4-FFF2-40B4-BE49-F238E27FC236}">
                <a16:creationId xmlns:a16="http://schemas.microsoft.com/office/drawing/2014/main" id="{40F0D03D-EDC1-479A-A82A-B7959B511507}"/>
              </a:ext>
            </a:extLst>
          </p:cNvPr>
          <p:cNvSpPr txBox="1"/>
          <p:nvPr/>
        </p:nvSpPr>
        <p:spPr>
          <a:xfrm>
            <a:off x="1097279" y="3000652"/>
            <a:ext cx="3971871" cy="2585323"/>
          </a:xfrm>
          <a:prstGeom prst="rect">
            <a:avLst/>
          </a:prstGeom>
          <a:noFill/>
        </p:spPr>
        <p:txBody>
          <a:bodyPr wrap="square" rtlCol="0">
            <a:spAutoFit/>
          </a:bodyPr>
          <a:lstStyle/>
          <a:p>
            <a:r>
              <a:rPr lang="en-US" dirty="0">
                <a:solidFill>
                  <a:schemeClr val="tx1">
                    <a:lumMod val="75000"/>
                    <a:lumOff val="25000"/>
                  </a:schemeClr>
                </a:solidFill>
              </a:rPr>
              <a:t>Defense is inherently at a disadvantage given they have to respond to the offense’s actions</a:t>
            </a:r>
          </a:p>
          <a:p>
            <a:endParaRPr lang="en-US" dirty="0">
              <a:solidFill>
                <a:schemeClr val="tx1">
                  <a:lumMod val="75000"/>
                  <a:lumOff val="25000"/>
                </a:schemeClr>
              </a:solidFill>
            </a:endParaRPr>
          </a:p>
          <a:p>
            <a:r>
              <a:rPr lang="en-US" dirty="0">
                <a:solidFill>
                  <a:schemeClr val="tx1">
                    <a:lumMod val="75000"/>
                    <a:lumOff val="25000"/>
                  </a:schemeClr>
                </a:solidFill>
              </a:rPr>
              <a:t>Forcing the offense to change its plan and not do what the play was designed to do results in a higher likelihood of wins for the defense in terms of average EPA and Success Rate</a:t>
            </a:r>
          </a:p>
        </p:txBody>
      </p:sp>
      <p:pic>
        <p:nvPicPr>
          <p:cNvPr id="8" name="Picture 7">
            <a:extLst>
              <a:ext uri="{FF2B5EF4-FFF2-40B4-BE49-F238E27FC236}">
                <a16:creationId xmlns:a16="http://schemas.microsoft.com/office/drawing/2014/main" id="{C14F308C-634E-482E-B48B-524F045E9F3F}"/>
              </a:ext>
            </a:extLst>
          </p:cNvPr>
          <p:cNvPicPr>
            <a:picLocks noChangeAspect="1"/>
          </p:cNvPicPr>
          <p:nvPr/>
        </p:nvPicPr>
        <p:blipFill>
          <a:blip r:embed="rId2"/>
          <a:stretch>
            <a:fillRect/>
          </a:stretch>
        </p:blipFill>
        <p:spPr>
          <a:xfrm>
            <a:off x="5069150" y="2514478"/>
            <a:ext cx="6692730" cy="3796245"/>
          </a:xfrm>
          <a:prstGeom prst="rect">
            <a:avLst/>
          </a:prstGeom>
        </p:spPr>
      </p:pic>
    </p:spTree>
    <p:extLst>
      <p:ext uri="{BB962C8B-B14F-4D97-AF65-F5344CB8AC3E}">
        <p14:creationId xmlns:p14="http://schemas.microsoft.com/office/powerpoint/2010/main" val="249044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7459-D450-407F-AF6B-9AB5800DFAF4}"/>
              </a:ext>
            </a:extLst>
          </p:cNvPr>
          <p:cNvSpPr>
            <a:spLocks noGrp="1"/>
          </p:cNvSpPr>
          <p:nvPr>
            <p:ph type="title"/>
          </p:nvPr>
        </p:nvSpPr>
        <p:spPr/>
        <p:txBody>
          <a:bodyPr/>
          <a:lstStyle/>
          <a:p>
            <a:r>
              <a:rPr lang="en-US" dirty="0"/>
              <a:t>Covering the Gaps</a:t>
            </a:r>
          </a:p>
        </p:txBody>
      </p:sp>
      <p:sp>
        <p:nvSpPr>
          <p:cNvPr id="3" name="Content Placeholder 2">
            <a:extLst>
              <a:ext uri="{FF2B5EF4-FFF2-40B4-BE49-F238E27FC236}">
                <a16:creationId xmlns:a16="http://schemas.microsoft.com/office/drawing/2014/main" id="{CFF7A8D0-44E8-4A24-BBAA-3A973AE2B1E6}"/>
              </a:ext>
            </a:extLst>
          </p:cNvPr>
          <p:cNvSpPr>
            <a:spLocks noGrp="1"/>
          </p:cNvSpPr>
          <p:nvPr>
            <p:ph idx="1"/>
          </p:nvPr>
        </p:nvSpPr>
        <p:spPr>
          <a:xfrm>
            <a:off x="1097279" y="2108201"/>
            <a:ext cx="10337159" cy="912707"/>
          </a:xfrm>
        </p:spPr>
        <p:txBody>
          <a:bodyPr/>
          <a:lstStyle/>
          <a:p>
            <a:pPr marL="0" indent="0">
              <a:buNone/>
            </a:pPr>
            <a:r>
              <a:rPr lang="en-US" dirty="0"/>
              <a:t>The defense’s goal in the run game should be to force the rusher to use a different gap than designed</a:t>
            </a:r>
          </a:p>
          <a:p>
            <a:pPr marL="0" indent="0">
              <a:buNone/>
            </a:pPr>
            <a:r>
              <a:rPr lang="en-US" dirty="0"/>
              <a:t>The best way to force a gap change is to have the gap covered ahead of the snap</a:t>
            </a:r>
          </a:p>
        </p:txBody>
      </p:sp>
      <p:pic>
        <p:nvPicPr>
          <p:cNvPr id="5" name="Picture 4">
            <a:extLst>
              <a:ext uri="{FF2B5EF4-FFF2-40B4-BE49-F238E27FC236}">
                <a16:creationId xmlns:a16="http://schemas.microsoft.com/office/drawing/2014/main" id="{13DB2984-DD6C-4FFF-9CE3-8ABC76A784A2}"/>
              </a:ext>
            </a:extLst>
          </p:cNvPr>
          <p:cNvPicPr>
            <a:picLocks noChangeAspect="1"/>
          </p:cNvPicPr>
          <p:nvPr/>
        </p:nvPicPr>
        <p:blipFill>
          <a:blip r:embed="rId2"/>
          <a:stretch>
            <a:fillRect/>
          </a:stretch>
        </p:blipFill>
        <p:spPr>
          <a:xfrm>
            <a:off x="1036321" y="3020908"/>
            <a:ext cx="5639688" cy="3198939"/>
          </a:xfrm>
          <a:prstGeom prst="rect">
            <a:avLst/>
          </a:prstGeom>
        </p:spPr>
      </p:pic>
      <p:sp>
        <p:nvSpPr>
          <p:cNvPr id="6" name="TextBox 5">
            <a:extLst>
              <a:ext uri="{FF2B5EF4-FFF2-40B4-BE49-F238E27FC236}">
                <a16:creationId xmlns:a16="http://schemas.microsoft.com/office/drawing/2014/main" id="{E007F04D-4C0A-4C4B-B364-6C81653CB9DA}"/>
              </a:ext>
            </a:extLst>
          </p:cNvPr>
          <p:cNvSpPr txBox="1"/>
          <p:nvPr/>
        </p:nvSpPr>
        <p:spPr>
          <a:xfrm>
            <a:off x="6906827" y="3133817"/>
            <a:ext cx="4456590" cy="2862322"/>
          </a:xfrm>
          <a:prstGeom prst="rect">
            <a:avLst/>
          </a:prstGeom>
          <a:noFill/>
        </p:spPr>
        <p:txBody>
          <a:bodyPr wrap="square" rtlCol="0">
            <a:spAutoFit/>
          </a:bodyPr>
          <a:lstStyle/>
          <a:p>
            <a:r>
              <a:rPr lang="en-US" dirty="0">
                <a:solidFill>
                  <a:schemeClr val="tx1">
                    <a:lumMod val="75000"/>
                    <a:lumOff val="25000"/>
                  </a:schemeClr>
                </a:solidFill>
              </a:rPr>
              <a:t>Having the B Gap covered results in the largest EPA boost for the defense when a rush goes to that gap flipping the average play from a successful play for the offense to unsuccessful</a:t>
            </a:r>
          </a:p>
          <a:p>
            <a:endParaRPr lang="en-US" dirty="0">
              <a:solidFill>
                <a:schemeClr val="tx1">
                  <a:lumMod val="75000"/>
                  <a:lumOff val="25000"/>
                </a:schemeClr>
              </a:solidFill>
            </a:endParaRPr>
          </a:p>
          <a:p>
            <a:r>
              <a:rPr lang="en-US" dirty="0">
                <a:solidFill>
                  <a:schemeClr val="tx1">
                    <a:lumMod val="75000"/>
                    <a:lumOff val="25000"/>
                  </a:schemeClr>
                </a:solidFill>
              </a:rPr>
              <a:t>B Gaps are the responsibility of the Middle 3 Tech position most often, so having them on the field makes the biggest difference when called upon</a:t>
            </a:r>
          </a:p>
        </p:txBody>
      </p:sp>
    </p:spTree>
    <p:extLst>
      <p:ext uri="{BB962C8B-B14F-4D97-AF65-F5344CB8AC3E}">
        <p14:creationId xmlns:p14="http://schemas.microsoft.com/office/powerpoint/2010/main" val="392436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EB77D-37B4-4DD4-9B3E-7CE30A262A7A}"/>
              </a:ext>
            </a:extLst>
          </p:cNvPr>
          <p:cNvSpPr>
            <a:spLocks noGrp="1"/>
          </p:cNvSpPr>
          <p:nvPr>
            <p:ph type="title"/>
          </p:nvPr>
        </p:nvSpPr>
        <p:spPr/>
        <p:txBody>
          <a:bodyPr/>
          <a:lstStyle/>
          <a:p>
            <a:r>
              <a:rPr lang="en-US" dirty="0"/>
              <a:t>Forcing Gap Changes</a:t>
            </a:r>
          </a:p>
        </p:txBody>
      </p:sp>
      <p:sp>
        <p:nvSpPr>
          <p:cNvPr id="3" name="Content Placeholder 2">
            <a:extLst>
              <a:ext uri="{FF2B5EF4-FFF2-40B4-BE49-F238E27FC236}">
                <a16:creationId xmlns:a16="http://schemas.microsoft.com/office/drawing/2014/main" id="{51495E3D-CC13-4433-8863-49E73BF45607}"/>
              </a:ext>
            </a:extLst>
          </p:cNvPr>
          <p:cNvSpPr>
            <a:spLocks noGrp="1"/>
          </p:cNvSpPr>
          <p:nvPr>
            <p:ph idx="1"/>
          </p:nvPr>
        </p:nvSpPr>
        <p:spPr>
          <a:xfrm>
            <a:off x="1097280" y="2108201"/>
            <a:ext cx="10417058" cy="3760891"/>
          </a:xfrm>
        </p:spPr>
        <p:txBody>
          <a:bodyPr/>
          <a:lstStyle/>
          <a:p>
            <a:r>
              <a:rPr lang="en-US" dirty="0"/>
              <a:t>As shown earlier in the Side of Ball Assumption, the likelihood of forcing a gap change varies depending on the gap (but not which side of the ball). </a:t>
            </a:r>
          </a:p>
          <a:p>
            <a:pPr lvl="1"/>
            <a:r>
              <a:rPr lang="en-US" dirty="0"/>
              <a:t>Interior A-C Gaps are the easiest to force a change. Runs in those gaps use the designed gap 60-70% of plays</a:t>
            </a:r>
          </a:p>
          <a:p>
            <a:pPr lvl="1"/>
            <a:r>
              <a:rPr lang="en-US" dirty="0"/>
              <a:t>It’s much harder for both outside (89% used gap rate) and up the middle (99%) rushes to be forced out of their gap</a:t>
            </a:r>
          </a:p>
          <a:p>
            <a:r>
              <a:rPr lang="en-US" dirty="0"/>
              <a:t>The effect of forcing that change also varies depending on the gap</a:t>
            </a:r>
          </a:p>
        </p:txBody>
      </p:sp>
    </p:spTree>
    <p:extLst>
      <p:ext uri="{BB962C8B-B14F-4D97-AF65-F5344CB8AC3E}">
        <p14:creationId xmlns:p14="http://schemas.microsoft.com/office/powerpoint/2010/main" val="53236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F171-F1C7-4D94-B234-F22F97BCA6F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218B57E-71BF-41A7-A33C-EB17C3DB12C3}"/>
              </a:ext>
            </a:extLst>
          </p:cNvPr>
          <p:cNvSpPr>
            <a:spLocks noGrp="1"/>
          </p:cNvSpPr>
          <p:nvPr>
            <p:ph idx="1"/>
          </p:nvPr>
        </p:nvSpPr>
        <p:spPr/>
        <p:txBody>
          <a:bodyPr/>
          <a:lstStyle/>
          <a:p>
            <a:pPr marL="457200" indent="-457200">
              <a:buFont typeface="+mj-lt"/>
              <a:buAutoNum type="arabicPeriod"/>
            </a:pPr>
            <a:r>
              <a:rPr lang="en-US" dirty="0"/>
              <a:t>Background</a:t>
            </a:r>
          </a:p>
          <a:p>
            <a:pPr marL="457200" indent="-457200">
              <a:buFont typeface="+mj-lt"/>
              <a:buAutoNum type="arabicPeriod"/>
            </a:pPr>
            <a:r>
              <a:rPr lang="en-US" dirty="0"/>
              <a:t>Assumptions</a:t>
            </a:r>
          </a:p>
          <a:p>
            <a:pPr marL="457200" indent="-457200">
              <a:buFont typeface="+mj-lt"/>
              <a:buAutoNum type="arabicPeriod"/>
            </a:pPr>
            <a:r>
              <a:rPr lang="en-US" dirty="0"/>
              <a:t>Position Analysis</a:t>
            </a:r>
          </a:p>
          <a:p>
            <a:pPr marL="457200" indent="-457200">
              <a:buFont typeface="+mj-lt"/>
              <a:buAutoNum type="arabicPeriod"/>
            </a:pPr>
            <a:r>
              <a:rPr lang="en-US" dirty="0"/>
              <a:t>Rush Analysis</a:t>
            </a:r>
          </a:p>
          <a:p>
            <a:pPr marL="457200" indent="-457200">
              <a:buFont typeface="+mj-lt"/>
              <a:buAutoNum type="arabicPeriod"/>
            </a:pPr>
            <a:r>
              <a:rPr lang="en-US" dirty="0"/>
              <a:t>Pass Analysis</a:t>
            </a:r>
          </a:p>
          <a:p>
            <a:pPr marL="457200" indent="-457200">
              <a:buFont typeface="+mj-lt"/>
              <a:buAutoNum type="arabicPeriod"/>
            </a:pPr>
            <a:r>
              <a:rPr lang="en-US" dirty="0"/>
              <a:t>Conclusion</a:t>
            </a:r>
          </a:p>
          <a:p>
            <a:pPr marL="457200" indent="-457200">
              <a:buFont typeface="+mj-lt"/>
              <a:buAutoNum type="arabicPeriod"/>
            </a:pPr>
            <a:r>
              <a:rPr lang="en-US" dirty="0"/>
              <a:t>Future Work</a:t>
            </a:r>
          </a:p>
        </p:txBody>
      </p:sp>
    </p:spTree>
    <p:extLst>
      <p:ext uri="{BB962C8B-B14F-4D97-AF65-F5344CB8AC3E}">
        <p14:creationId xmlns:p14="http://schemas.microsoft.com/office/powerpoint/2010/main" val="4241354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8C65-70F4-4DD3-9022-B6ECB952AECF}"/>
              </a:ext>
            </a:extLst>
          </p:cNvPr>
          <p:cNvSpPr>
            <a:spLocks noGrp="1"/>
          </p:cNvSpPr>
          <p:nvPr>
            <p:ph type="title"/>
          </p:nvPr>
        </p:nvSpPr>
        <p:spPr/>
        <p:txBody>
          <a:bodyPr/>
          <a:lstStyle/>
          <a:p>
            <a:r>
              <a:rPr lang="en-US" dirty="0"/>
              <a:t>Forcing Gap Changes</a:t>
            </a:r>
          </a:p>
        </p:txBody>
      </p:sp>
      <p:pic>
        <p:nvPicPr>
          <p:cNvPr id="5" name="Content Placeholder 4">
            <a:extLst>
              <a:ext uri="{FF2B5EF4-FFF2-40B4-BE49-F238E27FC236}">
                <a16:creationId xmlns:a16="http://schemas.microsoft.com/office/drawing/2014/main" id="{A66729CD-E6AE-41BE-9A75-EA98EC4ADAE3}"/>
              </a:ext>
            </a:extLst>
          </p:cNvPr>
          <p:cNvPicPr>
            <a:picLocks noGrp="1" noChangeAspect="1"/>
          </p:cNvPicPr>
          <p:nvPr>
            <p:ph idx="1"/>
          </p:nvPr>
        </p:nvPicPr>
        <p:blipFill>
          <a:blip r:embed="rId2"/>
          <a:stretch>
            <a:fillRect/>
          </a:stretch>
        </p:blipFill>
        <p:spPr>
          <a:xfrm>
            <a:off x="1195317" y="2196976"/>
            <a:ext cx="6630219" cy="3760788"/>
          </a:xfrm>
        </p:spPr>
      </p:pic>
      <p:sp>
        <p:nvSpPr>
          <p:cNvPr id="6" name="TextBox 5">
            <a:extLst>
              <a:ext uri="{FF2B5EF4-FFF2-40B4-BE49-F238E27FC236}">
                <a16:creationId xmlns:a16="http://schemas.microsoft.com/office/drawing/2014/main" id="{848E0F0A-D7BB-4BBB-9622-A3FBBCFB2E47}"/>
              </a:ext>
            </a:extLst>
          </p:cNvPr>
          <p:cNvSpPr txBox="1"/>
          <p:nvPr/>
        </p:nvSpPr>
        <p:spPr>
          <a:xfrm>
            <a:off x="7987152" y="2343704"/>
            <a:ext cx="3168527" cy="3539430"/>
          </a:xfrm>
          <a:prstGeom prst="rect">
            <a:avLst/>
          </a:prstGeom>
          <a:noFill/>
        </p:spPr>
        <p:txBody>
          <a:bodyPr wrap="square" rtlCol="0">
            <a:spAutoFit/>
          </a:bodyPr>
          <a:lstStyle/>
          <a:p>
            <a:r>
              <a:rPr lang="en-US" sz="1600" dirty="0">
                <a:solidFill>
                  <a:schemeClr val="tx1">
                    <a:lumMod val="75000"/>
                    <a:lumOff val="25000"/>
                  </a:schemeClr>
                </a:solidFill>
              </a:rPr>
              <a:t>When rushes are designed to go to either the D or B gap, forcing the rusher to another gap results in large increase in value for the defense</a:t>
            </a:r>
          </a:p>
          <a:p>
            <a:endParaRPr lang="en-US" sz="1600" dirty="0">
              <a:solidFill>
                <a:schemeClr val="tx1">
                  <a:lumMod val="75000"/>
                  <a:lumOff val="25000"/>
                </a:schemeClr>
              </a:solidFill>
            </a:endParaRPr>
          </a:p>
          <a:p>
            <a:r>
              <a:rPr lang="en-US" sz="1600" dirty="0">
                <a:solidFill>
                  <a:schemeClr val="tx1">
                    <a:lumMod val="75000"/>
                    <a:lumOff val="25000"/>
                  </a:schemeClr>
                </a:solidFill>
              </a:rPr>
              <a:t>Rushes go from positive EPA for the offense to negative</a:t>
            </a:r>
          </a:p>
          <a:p>
            <a:endParaRPr lang="en-US" sz="1600" dirty="0">
              <a:solidFill>
                <a:schemeClr val="tx1">
                  <a:lumMod val="75000"/>
                  <a:lumOff val="25000"/>
                </a:schemeClr>
              </a:solidFill>
            </a:endParaRPr>
          </a:p>
          <a:p>
            <a:r>
              <a:rPr lang="en-US" sz="1600" dirty="0">
                <a:solidFill>
                  <a:schemeClr val="tx1">
                    <a:lumMod val="75000"/>
                    <a:lumOff val="25000"/>
                  </a:schemeClr>
                </a:solidFill>
              </a:rPr>
              <a:t>Rushes to the middle fair very poorly from an EPA perspective. The gap is almost never changed and is actually worse for the defense if it is</a:t>
            </a:r>
          </a:p>
        </p:txBody>
      </p:sp>
    </p:spTree>
    <p:extLst>
      <p:ext uri="{BB962C8B-B14F-4D97-AF65-F5344CB8AC3E}">
        <p14:creationId xmlns:p14="http://schemas.microsoft.com/office/powerpoint/2010/main" val="950299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0359-94BD-40E7-A48D-3B3FA036F16C}"/>
              </a:ext>
            </a:extLst>
          </p:cNvPr>
          <p:cNvSpPr>
            <a:spLocks noGrp="1"/>
          </p:cNvSpPr>
          <p:nvPr>
            <p:ph type="title"/>
          </p:nvPr>
        </p:nvSpPr>
        <p:spPr/>
        <p:txBody>
          <a:bodyPr/>
          <a:lstStyle/>
          <a:p>
            <a:r>
              <a:rPr lang="en-US" dirty="0"/>
              <a:t>Who forces gap changes</a:t>
            </a:r>
          </a:p>
        </p:txBody>
      </p:sp>
      <p:sp>
        <p:nvSpPr>
          <p:cNvPr id="3" name="Content Placeholder 2">
            <a:extLst>
              <a:ext uri="{FF2B5EF4-FFF2-40B4-BE49-F238E27FC236}">
                <a16:creationId xmlns:a16="http://schemas.microsoft.com/office/drawing/2014/main" id="{1040F3A3-F84F-4416-BAD5-CCB8AA9409C5}"/>
              </a:ext>
            </a:extLst>
          </p:cNvPr>
          <p:cNvSpPr>
            <a:spLocks noGrp="1"/>
          </p:cNvSpPr>
          <p:nvPr>
            <p:ph idx="1"/>
          </p:nvPr>
        </p:nvSpPr>
        <p:spPr>
          <a:xfrm>
            <a:off x="1097280" y="2108202"/>
            <a:ext cx="10058400" cy="791060"/>
          </a:xfrm>
        </p:spPr>
        <p:txBody>
          <a:bodyPr/>
          <a:lstStyle/>
          <a:p>
            <a:pPr marL="0" indent="0">
              <a:buNone/>
            </a:pPr>
            <a:r>
              <a:rPr lang="en-US" dirty="0"/>
              <a:t>With the Gap Opportunity and Used Designed Gap framework, we can see which positions are better at forcing gap changes when given the chance</a:t>
            </a:r>
          </a:p>
        </p:txBody>
      </p:sp>
      <p:pic>
        <p:nvPicPr>
          <p:cNvPr id="5" name="Picture 4">
            <a:extLst>
              <a:ext uri="{FF2B5EF4-FFF2-40B4-BE49-F238E27FC236}">
                <a16:creationId xmlns:a16="http://schemas.microsoft.com/office/drawing/2014/main" id="{52509EB7-571A-4211-83D7-20B2B67746AA}"/>
              </a:ext>
            </a:extLst>
          </p:cNvPr>
          <p:cNvPicPr>
            <a:picLocks noChangeAspect="1"/>
          </p:cNvPicPr>
          <p:nvPr/>
        </p:nvPicPr>
        <p:blipFill>
          <a:blip r:embed="rId2"/>
          <a:stretch>
            <a:fillRect/>
          </a:stretch>
        </p:blipFill>
        <p:spPr>
          <a:xfrm>
            <a:off x="1097280" y="2899261"/>
            <a:ext cx="5635035" cy="3196300"/>
          </a:xfrm>
          <a:prstGeom prst="rect">
            <a:avLst/>
          </a:prstGeom>
        </p:spPr>
      </p:pic>
      <p:sp>
        <p:nvSpPr>
          <p:cNvPr id="6" name="TextBox 5">
            <a:extLst>
              <a:ext uri="{FF2B5EF4-FFF2-40B4-BE49-F238E27FC236}">
                <a16:creationId xmlns:a16="http://schemas.microsoft.com/office/drawing/2014/main" id="{136DED78-DD13-49EC-916D-384C46F7F9DC}"/>
              </a:ext>
            </a:extLst>
          </p:cNvPr>
          <p:cNvSpPr txBox="1"/>
          <p:nvPr/>
        </p:nvSpPr>
        <p:spPr>
          <a:xfrm>
            <a:off x="6986726" y="2982897"/>
            <a:ext cx="3835154" cy="2585323"/>
          </a:xfrm>
          <a:prstGeom prst="rect">
            <a:avLst/>
          </a:prstGeom>
          <a:noFill/>
        </p:spPr>
        <p:txBody>
          <a:bodyPr wrap="square" rtlCol="0">
            <a:spAutoFit/>
          </a:bodyPr>
          <a:lstStyle/>
          <a:p>
            <a:r>
              <a:rPr lang="en-US" dirty="0">
                <a:solidFill>
                  <a:schemeClr val="tx1">
                    <a:lumMod val="75000"/>
                    <a:lumOff val="25000"/>
                  </a:schemeClr>
                </a:solidFill>
              </a:rPr>
              <a:t>Our Inside 1 and Middle 3 Tech positions are both getting more Gap Opportunities and forcing gap changes more frequently when getting an opportunity</a:t>
            </a:r>
          </a:p>
          <a:p>
            <a:endParaRPr lang="en-US" dirty="0">
              <a:solidFill>
                <a:schemeClr val="tx1">
                  <a:lumMod val="75000"/>
                  <a:lumOff val="25000"/>
                </a:schemeClr>
              </a:solidFill>
            </a:endParaRPr>
          </a:p>
          <a:p>
            <a:r>
              <a:rPr lang="en-US" dirty="0">
                <a:solidFill>
                  <a:schemeClr val="tx1">
                    <a:lumMod val="75000"/>
                    <a:lumOff val="25000"/>
                  </a:schemeClr>
                </a:solidFill>
              </a:rPr>
              <a:t>This is consistent with A-C gap rushes being forced out of their designed gaps the most</a:t>
            </a:r>
          </a:p>
        </p:txBody>
      </p:sp>
    </p:spTree>
    <p:extLst>
      <p:ext uri="{BB962C8B-B14F-4D97-AF65-F5344CB8AC3E}">
        <p14:creationId xmlns:p14="http://schemas.microsoft.com/office/powerpoint/2010/main" val="2873469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81A8-D565-4F0A-8BDA-341FC8382C07}"/>
              </a:ext>
            </a:extLst>
          </p:cNvPr>
          <p:cNvSpPr>
            <a:spLocks noGrp="1"/>
          </p:cNvSpPr>
          <p:nvPr>
            <p:ph type="title"/>
          </p:nvPr>
        </p:nvSpPr>
        <p:spPr/>
        <p:txBody>
          <a:bodyPr/>
          <a:lstStyle/>
          <a:p>
            <a:r>
              <a:rPr lang="en-US" dirty="0"/>
              <a:t>Positional Talent Distribution</a:t>
            </a:r>
          </a:p>
        </p:txBody>
      </p:sp>
      <p:sp>
        <p:nvSpPr>
          <p:cNvPr id="3" name="Content Placeholder 2">
            <a:extLst>
              <a:ext uri="{FF2B5EF4-FFF2-40B4-BE49-F238E27FC236}">
                <a16:creationId xmlns:a16="http://schemas.microsoft.com/office/drawing/2014/main" id="{00DD9666-F926-4F89-8073-4CDC71ACBD7A}"/>
              </a:ext>
            </a:extLst>
          </p:cNvPr>
          <p:cNvSpPr>
            <a:spLocks noGrp="1"/>
          </p:cNvSpPr>
          <p:nvPr>
            <p:ph idx="1"/>
          </p:nvPr>
        </p:nvSpPr>
        <p:spPr/>
        <p:txBody>
          <a:bodyPr/>
          <a:lstStyle/>
          <a:p>
            <a:r>
              <a:rPr lang="en-US" dirty="0"/>
              <a:t>We saw that the inside positions on the whole force the gap changes most frequently. </a:t>
            </a:r>
          </a:p>
          <a:p>
            <a:r>
              <a:rPr lang="en-US" dirty="0"/>
              <a:t>However in order to assess the value the position brings, we need to judge the distribution of talent at the position.</a:t>
            </a:r>
          </a:p>
          <a:p>
            <a:pPr lvl="1"/>
            <a:r>
              <a:rPr lang="en-US" dirty="0"/>
              <a:t>To take an extreme example, if every Inside 1 Tech forced exactly 25% gap changes, there would be no reason to pay one Inside 1 Tech more than another. </a:t>
            </a:r>
          </a:p>
          <a:p>
            <a:pPr lvl="1"/>
            <a:r>
              <a:rPr lang="en-US" dirty="0"/>
              <a:t>On the other hand, if the average is 20%, but the elite few force 40% gap changes, that’s incremental value worth investing in</a:t>
            </a:r>
          </a:p>
        </p:txBody>
      </p:sp>
    </p:spTree>
    <p:extLst>
      <p:ext uri="{BB962C8B-B14F-4D97-AF65-F5344CB8AC3E}">
        <p14:creationId xmlns:p14="http://schemas.microsoft.com/office/powerpoint/2010/main" val="18484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41E4-A0A2-4032-BF04-FC9C381BC71E}"/>
              </a:ext>
            </a:extLst>
          </p:cNvPr>
          <p:cNvSpPr>
            <a:spLocks noGrp="1"/>
          </p:cNvSpPr>
          <p:nvPr>
            <p:ph type="title"/>
          </p:nvPr>
        </p:nvSpPr>
        <p:spPr/>
        <p:txBody>
          <a:bodyPr/>
          <a:lstStyle/>
          <a:p>
            <a:r>
              <a:rPr lang="en-US" dirty="0"/>
              <a:t>Positional Talent Distribution</a:t>
            </a:r>
          </a:p>
        </p:txBody>
      </p:sp>
      <p:sp>
        <p:nvSpPr>
          <p:cNvPr id="3" name="Content Placeholder 2">
            <a:extLst>
              <a:ext uri="{FF2B5EF4-FFF2-40B4-BE49-F238E27FC236}">
                <a16:creationId xmlns:a16="http://schemas.microsoft.com/office/drawing/2014/main" id="{11773E02-5F0B-40C3-B93A-F9D5695B793E}"/>
              </a:ext>
            </a:extLst>
          </p:cNvPr>
          <p:cNvSpPr>
            <a:spLocks noGrp="1"/>
          </p:cNvSpPr>
          <p:nvPr>
            <p:ph idx="1"/>
          </p:nvPr>
        </p:nvSpPr>
        <p:spPr>
          <a:xfrm>
            <a:off x="1097280" y="2108201"/>
            <a:ext cx="3377066" cy="3760891"/>
          </a:xfrm>
        </p:spPr>
        <p:txBody>
          <a:bodyPr>
            <a:normAutofit lnSpcReduction="10000"/>
          </a:bodyPr>
          <a:lstStyle/>
          <a:p>
            <a:r>
              <a:rPr lang="en-US" dirty="0"/>
              <a:t>This chart tells us the Middle 3 Tech position has the widest range of individual players’ forced gap change rates </a:t>
            </a:r>
          </a:p>
          <a:p>
            <a:r>
              <a:rPr lang="en-US" dirty="0"/>
              <a:t>Inside 1 Tech is next while the outside DL’s tend to be more narrowly distributed</a:t>
            </a:r>
          </a:p>
          <a:p>
            <a:r>
              <a:rPr lang="en-US" dirty="0"/>
              <a:t>In the run game, outside DL’s don’t differentiate themselves as much as their inside counterparts</a:t>
            </a:r>
          </a:p>
        </p:txBody>
      </p:sp>
      <p:pic>
        <p:nvPicPr>
          <p:cNvPr id="5" name="Picture 4">
            <a:extLst>
              <a:ext uri="{FF2B5EF4-FFF2-40B4-BE49-F238E27FC236}">
                <a16:creationId xmlns:a16="http://schemas.microsoft.com/office/drawing/2014/main" id="{53B7B3DE-E2FA-43B6-A4B5-35C046F73766}"/>
              </a:ext>
            </a:extLst>
          </p:cNvPr>
          <p:cNvPicPr>
            <a:picLocks noChangeAspect="1"/>
          </p:cNvPicPr>
          <p:nvPr/>
        </p:nvPicPr>
        <p:blipFill>
          <a:blip r:embed="rId2"/>
          <a:stretch>
            <a:fillRect/>
          </a:stretch>
        </p:blipFill>
        <p:spPr>
          <a:xfrm>
            <a:off x="4633569" y="2108201"/>
            <a:ext cx="7295733" cy="4138280"/>
          </a:xfrm>
          <a:prstGeom prst="rect">
            <a:avLst/>
          </a:prstGeom>
        </p:spPr>
      </p:pic>
    </p:spTree>
    <p:extLst>
      <p:ext uri="{BB962C8B-B14F-4D97-AF65-F5344CB8AC3E}">
        <p14:creationId xmlns:p14="http://schemas.microsoft.com/office/powerpoint/2010/main" val="3380718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B137-8170-461E-9F8E-D99BCC09E73F}"/>
              </a:ext>
            </a:extLst>
          </p:cNvPr>
          <p:cNvSpPr>
            <a:spLocks noGrp="1"/>
          </p:cNvSpPr>
          <p:nvPr>
            <p:ph type="title"/>
          </p:nvPr>
        </p:nvSpPr>
        <p:spPr/>
        <p:txBody>
          <a:bodyPr/>
          <a:lstStyle/>
          <a:p>
            <a:r>
              <a:rPr lang="en-US" dirty="0"/>
              <a:t>Tackle Rates</a:t>
            </a:r>
          </a:p>
        </p:txBody>
      </p:sp>
      <p:sp>
        <p:nvSpPr>
          <p:cNvPr id="3" name="Content Placeholder 2">
            <a:extLst>
              <a:ext uri="{FF2B5EF4-FFF2-40B4-BE49-F238E27FC236}">
                <a16:creationId xmlns:a16="http://schemas.microsoft.com/office/drawing/2014/main" id="{10CD82AB-22D7-4C69-A17E-EC883C8E4A5D}"/>
              </a:ext>
            </a:extLst>
          </p:cNvPr>
          <p:cNvSpPr>
            <a:spLocks noGrp="1"/>
          </p:cNvSpPr>
          <p:nvPr>
            <p:ph idx="1"/>
          </p:nvPr>
        </p:nvSpPr>
        <p:spPr>
          <a:xfrm>
            <a:off x="1097280" y="2108201"/>
            <a:ext cx="10058400" cy="501833"/>
          </a:xfrm>
        </p:spPr>
        <p:txBody>
          <a:bodyPr/>
          <a:lstStyle/>
          <a:p>
            <a:r>
              <a:rPr lang="en-US" dirty="0"/>
              <a:t>To this point we have been focusing on EPA effects, but it’s worth noting how tackling occurs</a:t>
            </a:r>
          </a:p>
        </p:txBody>
      </p:sp>
      <p:pic>
        <p:nvPicPr>
          <p:cNvPr id="5" name="Picture 4">
            <a:extLst>
              <a:ext uri="{FF2B5EF4-FFF2-40B4-BE49-F238E27FC236}">
                <a16:creationId xmlns:a16="http://schemas.microsoft.com/office/drawing/2014/main" id="{80EEF2A8-94C9-4DFF-8AC7-240A9AD5A356}"/>
              </a:ext>
            </a:extLst>
          </p:cNvPr>
          <p:cNvPicPr>
            <a:picLocks noChangeAspect="1"/>
          </p:cNvPicPr>
          <p:nvPr/>
        </p:nvPicPr>
        <p:blipFill>
          <a:blip r:embed="rId2"/>
          <a:stretch>
            <a:fillRect/>
          </a:stretch>
        </p:blipFill>
        <p:spPr>
          <a:xfrm>
            <a:off x="1097280" y="2610034"/>
            <a:ext cx="6395357" cy="3627569"/>
          </a:xfrm>
          <a:prstGeom prst="rect">
            <a:avLst/>
          </a:prstGeom>
        </p:spPr>
      </p:pic>
      <p:sp>
        <p:nvSpPr>
          <p:cNvPr id="6" name="TextBox 5">
            <a:extLst>
              <a:ext uri="{FF2B5EF4-FFF2-40B4-BE49-F238E27FC236}">
                <a16:creationId xmlns:a16="http://schemas.microsoft.com/office/drawing/2014/main" id="{1E0FB0EB-C7C3-4150-8ABE-FA60BC18DB96}"/>
              </a:ext>
            </a:extLst>
          </p:cNvPr>
          <p:cNvSpPr txBox="1"/>
          <p:nvPr/>
        </p:nvSpPr>
        <p:spPr>
          <a:xfrm>
            <a:off x="7688062" y="2796466"/>
            <a:ext cx="3467618" cy="2585323"/>
          </a:xfrm>
          <a:prstGeom prst="rect">
            <a:avLst/>
          </a:prstGeom>
          <a:noFill/>
        </p:spPr>
        <p:txBody>
          <a:bodyPr wrap="square" rtlCol="0">
            <a:spAutoFit/>
          </a:bodyPr>
          <a:lstStyle/>
          <a:p>
            <a:r>
              <a:rPr lang="en-US" dirty="0">
                <a:solidFill>
                  <a:schemeClr val="tx1">
                    <a:lumMod val="75000"/>
                    <a:lumOff val="25000"/>
                  </a:schemeClr>
                </a:solidFill>
              </a:rPr>
              <a:t>Overall, the interior positions get more tackles, but that increase is fueled by assisted tackles</a:t>
            </a:r>
          </a:p>
          <a:p>
            <a:endParaRPr lang="en-US" dirty="0">
              <a:solidFill>
                <a:schemeClr val="tx1">
                  <a:lumMod val="75000"/>
                  <a:lumOff val="25000"/>
                </a:schemeClr>
              </a:solidFill>
            </a:endParaRPr>
          </a:p>
          <a:p>
            <a:r>
              <a:rPr lang="en-US" dirty="0">
                <a:solidFill>
                  <a:schemeClr val="tx1">
                    <a:lumMod val="75000"/>
                    <a:lumOff val="25000"/>
                  </a:schemeClr>
                </a:solidFill>
              </a:rPr>
              <a:t>The Outside DL’s also tend to have less tackles on runs outside of their gap suggesting they aren’t asked to go inside to make tackles</a:t>
            </a:r>
          </a:p>
        </p:txBody>
      </p:sp>
    </p:spTree>
    <p:extLst>
      <p:ext uri="{BB962C8B-B14F-4D97-AF65-F5344CB8AC3E}">
        <p14:creationId xmlns:p14="http://schemas.microsoft.com/office/powerpoint/2010/main" val="526434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B70-D383-4118-8668-79E12F45CB09}"/>
              </a:ext>
            </a:extLst>
          </p:cNvPr>
          <p:cNvSpPr>
            <a:spLocks noGrp="1"/>
          </p:cNvSpPr>
          <p:nvPr>
            <p:ph type="title"/>
          </p:nvPr>
        </p:nvSpPr>
        <p:spPr/>
        <p:txBody>
          <a:bodyPr/>
          <a:lstStyle/>
          <a:p>
            <a:r>
              <a:rPr lang="en-US" dirty="0"/>
              <a:t>Tackle Value</a:t>
            </a:r>
          </a:p>
        </p:txBody>
      </p:sp>
      <p:sp>
        <p:nvSpPr>
          <p:cNvPr id="3" name="Content Placeholder 2">
            <a:extLst>
              <a:ext uri="{FF2B5EF4-FFF2-40B4-BE49-F238E27FC236}">
                <a16:creationId xmlns:a16="http://schemas.microsoft.com/office/drawing/2014/main" id="{6E84FA11-F985-4E06-A7FA-092791D7B7D0}"/>
              </a:ext>
            </a:extLst>
          </p:cNvPr>
          <p:cNvSpPr>
            <a:spLocks noGrp="1"/>
          </p:cNvSpPr>
          <p:nvPr>
            <p:ph idx="1"/>
          </p:nvPr>
        </p:nvSpPr>
        <p:spPr>
          <a:xfrm>
            <a:off x="878889" y="2108201"/>
            <a:ext cx="3799643" cy="3760891"/>
          </a:xfrm>
        </p:spPr>
        <p:txBody>
          <a:bodyPr/>
          <a:lstStyle/>
          <a:p>
            <a:r>
              <a:rPr lang="en-US" dirty="0"/>
              <a:t>The value of a tackle is roughly constant across the positions with a slight edge to Inside 1 and End DL’s</a:t>
            </a:r>
          </a:p>
          <a:p>
            <a:r>
              <a:rPr lang="en-US" dirty="0"/>
              <a:t>However the largest discrepancy here is when a tackle is made by an outside player on a run to their gap</a:t>
            </a:r>
          </a:p>
          <a:p>
            <a:r>
              <a:rPr lang="en-US" dirty="0"/>
              <a:t>Outside players don’t typically have much help on outside runs, so they are critical to stopping big plays</a:t>
            </a:r>
          </a:p>
        </p:txBody>
      </p:sp>
      <p:pic>
        <p:nvPicPr>
          <p:cNvPr id="9" name="Picture 8">
            <a:extLst>
              <a:ext uri="{FF2B5EF4-FFF2-40B4-BE49-F238E27FC236}">
                <a16:creationId xmlns:a16="http://schemas.microsoft.com/office/drawing/2014/main" id="{89372464-E89D-47E8-9767-3DD35C2876CD}"/>
              </a:ext>
            </a:extLst>
          </p:cNvPr>
          <p:cNvPicPr>
            <a:picLocks noChangeAspect="1"/>
          </p:cNvPicPr>
          <p:nvPr/>
        </p:nvPicPr>
        <p:blipFill>
          <a:blip r:embed="rId2"/>
          <a:stretch>
            <a:fillRect/>
          </a:stretch>
        </p:blipFill>
        <p:spPr>
          <a:xfrm>
            <a:off x="4678532" y="2059103"/>
            <a:ext cx="7304037" cy="4142990"/>
          </a:xfrm>
          <a:prstGeom prst="rect">
            <a:avLst/>
          </a:prstGeom>
        </p:spPr>
      </p:pic>
    </p:spTree>
    <p:extLst>
      <p:ext uri="{BB962C8B-B14F-4D97-AF65-F5344CB8AC3E}">
        <p14:creationId xmlns:p14="http://schemas.microsoft.com/office/powerpoint/2010/main" val="35602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28CC8-16B2-439D-ACC8-AF5DDDF1EA4D}"/>
              </a:ext>
            </a:extLst>
          </p:cNvPr>
          <p:cNvSpPr>
            <a:spLocks noGrp="1"/>
          </p:cNvSpPr>
          <p:nvPr>
            <p:ph type="title"/>
          </p:nvPr>
        </p:nvSpPr>
        <p:spPr/>
        <p:txBody>
          <a:bodyPr/>
          <a:lstStyle/>
          <a:p>
            <a:r>
              <a:rPr lang="en-US" dirty="0"/>
              <a:t>Effects of Game State</a:t>
            </a:r>
          </a:p>
        </p:txBody>
      </p:sp>
      <p:sp>
        <p:nvSpPr>
          <p:cNvPr id="3" name="Content Placeholder 2">
            <a:extLst>
              <a:ext uri="{FF2B5EF4-FFF2-40B4-BE49-F238E27FC236}">
                <a16:creationId xmlns:a16="http://schemas.microsoft.com/office/drawing/2014/main" id="{ADB107C5-0BA7-4028-BB7B-13CAE2B39335}"/>
              </a:ext>
            </a:extLst>
          </p:cNvPr>
          <p:cNvSpPr>
            <a:spLocks noGrp="1"/>
          </p:cNvSpPr>
          <p:nvPr>
            <p:ph idx="1"/>
          </p:nvPr>
        </p:nvSpPr>
        <p:spPr>
          <a:xfrm>
            <a:off x="1097280" y="2108201"/>
            <a:ext cx="10058400" cy="803675"/>
          </a:xfrm>
        </p:spPr>
        <p:txBody>
          <a:bodyPr/>
          <a:lstStyle/>
          <a:p>
            <a:r>
              <a:rPr lang="en-US" dirty="0"/>
              <a:t>Conventional wisdom says to run the ball when you’re ahead. Defenses are aware of this and become better at stopping you</a:t>
            </a:r>
          </a:p>
        </p:txBody>
      </p:sp>
      <p:pic>
        <p:nvPicPr>
          <p:cNvPr id="5" name="Picture 4">
            <a:extLst>
              <a:ext uri="{FF2B5EF4-FFF2-40B4-BE49-F238E27FC236}">
                <a16:creationId xmlns:a16="http://schemas.microsoft.com/office/drawing/2014/main" id="{6FE065DC-9295-4D56-AC33-2D32D292DEFA}"/>
              </a:ext>
            </a:extLst>
          </p:cNvPr>
          <p:cNvPicPr>
            <a:picLocks noChangeAspect="1"/>
          </p:cNvPicPr>
          <p:nvPr/>
        </p:nvPicPr>
        <p:blipFill>
          <a:blip r:embed="rId2"/>
          <a:stretch>
            <a:fillRect/>
          </a:stretch>
        </p:blipFill>
        <p:spPr>
          <a:xfrm>
            <a:off x="4959065" y="2616233"/>
            <a:ext cx="6196615" cy="3514839"/>
          </a:xfrm>
          <a:prstGeom prst="rect">
            <a:avLst/>
          </a:prstGeom>
        </p:spPr>
      </p:pic>
      <p:sp>
        <p:nvSpPr>
          <p:cNvPr id="6" name="TextBox 5">
            <a:extLst>
              <a:ext uri="{FF2B5EF4-FFF2-40B4-BE49-F238E27FC236}">
                <a16:creationId xmlns:a16="http://schemas.microsoft.com/office/drawing/2014/main" id="{BC38D7EB-FD08-4B5F-A741-2190C6128A0D}"/>
              </a:ext>
            </a:extLst>
          </p:cNvPr>
          <p:cNvSpPr txBox="1"/>
          <p:nvPr/>
        </p:nvSpPr>
        <p:spPr>
          <a:xfrm>
            <a:off x="1097280" y="3142695"/>
            <a:ext cx="3861785" cy="1200329"/>
          </a:xfrm>
          <a:prstGeom prst="rect">
            <a:avLst/>
          </a:prstGeom>
          <a:noFill/>
        </p:spPr>
        <p:txBody>
          <a:bodyPr wrap="square" rtlCol="0">
            <a:spAutoFit/>
          </a:bodyPr>
          <a:lstStyle/>
          <a:p>
            <a:r>
              <a:rPr lang="en-US" dirty="0">
                <a:solidFill>
                  <a:schemeClr val="tx1">
                    <a:lumMod val="75000"/>
                    <a:lumOff val="25000"/>
                  </a:schemeClr>
                </a:solidFill>
              </a:rPr>
              <a:t>As game state improves for the offense, rush EPA gets progressively worse while gap coverage rates increase</a:t>
            </a:r>
          </a:p>
        </p:txBody>
      </p:sp>
    </p:spTree>
    <p:extLst>
      <p:ext uri="{BB962C8B-B14F-4D97-AF65-F5344CB8AC3E}">
        <p14:creationId xmlns:p14="http://schemas.microsoft.com/office/powerpoint/2010/main" val="224720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E1C5-C086-428E-BBF7-FAFD7153D9CF}"/>
              </a:ext>
            </a:extLst>
          </p:cNvPr>
          <p:cNvSpPr>
            <a:spLocks noGrp="1"/>
          </p:cNvSpPr>
          <p:nvPr>
            <p:ph type="title"/>
          </p:nvPr>
        </p:nvSpPr>
        <p:spPr/>
        <p:txBody>
          <a:bodyPr>
            <a:normAutofit/>
          </a:bodyPr>
          <a:lstStyle/>
          <a:p>
            <a:r>
              <a:rPr lang="en-US" sz="4000" dirty="0"/>
              <a:t>Positional Importance by Game State</a:t>
            </a:r>
          </a:p>
        </p:txBody>
      </p:sp>
      <p:sp>
        <p:nvSpPr>
          <p:cNvPr id="3" name="Content Placeholder 2">
            <a:extLst>
              <a:ext uri="{FF2B5EF4-FFF2-40B4-BE49-F238E27FC236}">
                <a16:creationId xmlns:a16="http://schemas.microsoft.com/office/drawing/2014/main" id="{CAA16B52-C8D3-4058-A1A4-ECA18EAF8BE0}"/>
              </a:ext>
            </a:extLst>
          </p:cNvPr>
          <p:cNvSpPr>
            <a:spLocks noGrp="1"/>
          </p:cNvSpPr>
          <p:nvPr>
            <p:ph idx="1"/>
          </p:nvPr>
        </p:nvSpPr>
        <p:spPr>
          <a:xfrm>
            <a:off x="1097280" y="2108202"/>
            <a:ext cx="10058400" cy="546222"/>
          </a:xfrm>
        </p:spPr>
        <p:txBody>
          <a:bodyPr/>
          <a:lstStyle/>
          <a:p>
            <a:r>
              <a:rPr lang="en-US" dirty="0"/>
              <a:t>Another finding using game state is the rate of gap opportunities for each position</a:t>
            </a:r>
          </a:p>
        </p:txBody>
      </p:sp>
      <p:pic>
        <p:nvPicPr>
          <p:cNvPr id="5" name="Picture 4">
            <a:extLst>
              <a:ext uri="{FF2B5EF4-FFF2-40B4-BE49-F238E27FC236}">
                <a16:creationId xmlns:a16="http://schemas.microsoft.com/office/drawing/2014/main" id="{AB5AF3FB-285B-407C-B63D-D52A9688C622}"/>
              </a:ext>
            </a:extLst>
          </p:cNvPr>
          <p:cNvPicPr>
            <a:picLocks noChangeAspect="1"/>
          </p:cNvPicPr>
          <p:nvPr/>
        </p:nvPicPr>
        <p:blipFill>
          <a:blip r:embed="rId2"/>
          <a:stretch>
            <a:fillRect/>
          </a:stretch>
        </p:blipFill>
        <p:spPr>
          <a:xfrm>
            <a:off x="1168218" y="2677248"/>
            <a:ext cx="6120349" cy="3471579"/>
          </a:xfrm>
          <a:prstGeom prst="rect">
            <a:avLst/>
          </a:prstGeom>
        </p:spPr>
      </p:pic>
      <p:sp>
        <p:nvSpPr>
          <p:cNvPr id="6" name="TextBox 5">
            <a:extLst>
              <a:ext uri="{FF2B5EF4-FFF2-40B4-BE49-F238E27FC236}">
                <a16:creationId xmlns:a16="http://schemas.microsoft.com/office/drawing/2014/main" id="{9B11F0DD-A73A-4BC3-B305-D3B8B3DD72B3}"/>
              </a:ext>
            </a:extLst>
          </p:cNvPr>
          <p:cNvSpPr txBox="1"/>
          <p:nvPr/>
        </p:nvSpPr>
        <p:spPr>
          <a:xfrm>
            <a:off x="7492753" y="2743200"/>
            <a:ext cx="3382393" cy="3539430"/>
          </a:xfrm>
          <a:prstGeom prst="rect">
            <a:avLst/>
          </a:prstGeom>
          <a:noFill/>
        </p:spPr>
        <p:txBody>
          <a:bodyPr wrap="square" rtlCol="0">
            <a:spAutoFit/>
          </a:bodyPr>
          <a:lstStyle/>
          <a:p>
            <a:r>
              <a:rPr lang="en-US" sz="1600" dirty="0">
                <a:solidFill>
                  <a:schemeClr val="tx1">
                    <a:lumMod val="75000"/>
                    <a:lumOff val="25000"/>
                  </a:schemeClr>
                </a:solidFill>
              </a:rPr>
              <a:t>A gap opportunity requires two things: the defense to line up a player in a gap and the offense to run at that gap</a:t>
            </a:r>
          </a:p>
          <a:p>
            <a:endParaRPr lang="en-US" sz="1600" dirty="0">
              <a:solidFill>
                <a:schemeClr val="tx1">
                  <a:lumMod val="75000"/>
                  <a:lumOff val="25000"/>
                </a:schemeClr>
              </a:solidFill>
            </a:endParaRPr>
          </a:p>
          <a:p>
            <a:r>
              <a:rPr lang="en-US" sz="1600" dirty="0">
                <a:solidFill>
                  <a:schemeClr val="tx1">
                    <a:lumMod val="75000"/>
                    <a:lumOff val="25000"/>
                  </a:schemeClr>
                </a:solidFill>
              </a:rPr>
              <a:t>While most gap opportunity rates per position don’t vary too much by game state, it skyrockets for Inside 1 Techs when their team is behind</a:t>
            </a:r>
          </a:p>
          <a:p>
            <a:endParaRPr lang="en-US" sz="1600" dirty="0">
              <a:solidFill>
                <a:schemeClr val="tx1">
                  <a:lumMod val="75000"/>
                  <a:lumOff val="25000"/>
                </a:schemeClr>
              </a:solidFill>
            </a:endParaRPr>
          </a:p>
          <a:p>
            <a:r>
              <a:rPr lang="en-US" sz="1600" dirty="0">
                <a:solidFill>
                  <a:schemeClr val="tx1">
                    <a:lumMod val="75000"/>
                    <a:lumOff val="25000"/>
                  </a:schemeClr>
                </a:solidFill>
              </a:rPr>
              <a:t>If you’re going to be in comeback mode, expect a lot of runs up the middle and have an Inside 1 Tech on the field to stop them</a:t>
            </a:r>
          </a:p>
        </p:txBody>
      </p:sp>
    </p:spTree>
    <p:extLst>
      <p:ext uri="{BB962C8B-B14F-4D97-AF65-F5344CB8AC3E}">
        <p14:creationId xmlns:p14="http://schemas.microsoft.com/office/powerpoint/2010/main" val="3848700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F5E-5A0E-43AC-B344-53F0B5E89E05}"/>
              </a:ext>
            </a:extLst>
          </p:cNvPr>
          <p:cNvSpPr>
            <a:spLocks noGrp="1"/>
          </p:cNvSpPr>
          <p:nvPr>
            <p:ph type="title"/>
          </p:nvPr>
        </p:nvSpPr>
        <p:spPr/>
        <p:txBody>
          <a:bodyPr/>
          <a:lstStyle/>
          <a:p>
            <a:r>
              <a:rPr lang="en-US" dirty="0"/>
              <a:t>On/Off Splits</a:t>
            </a:r>
          </a:p>
        </p:txBody>
      </p:sp>
      <p:sp>
        <p:nvSpPr>
          <p:cNvPr id="3" name="Content Placeholder 2">
            <a:extLst>
              <a:ext uri="{FF2B5EF4-FFF2-40B4-BE49-F238E27FC236}">
                <a16:creationId xmlns:a16="http://schemas.microsoft.com/office/drawing/2014/main" id="{977943BA-82A5-4E71-B4D6-37F781C515DE}"/>
              </a:ext>
            </a:extLst>
          </p:cNvPr>
          <p:cNvSpPr>
            <a:spLocks noGrp="1"/>
          </p:cNvSpPr>
          <p:nvPr>
            <p:ph idx="1"/>
          </p:nvPr>
        </p:nvSpPr>
        <p:spPr>
          <a:xfrm>
            <a:off x="1097280" y="2108201"/>
            <a:ext cx="4735349" cy="4061780"/>
          </a:xfrm>
        </p:spPr>
        <p:txBody>
          <a:bodyPr>
            <a:normAutofit fontScale="92500" lnSpcReduction="10000"/>
          </a:bodyPr>
          <a:lstStyle/>
          <a:p>
            <a:r>
              <a:rPr lang="en-US" sz="1600" dirty="0"/>
              <a:t>There’s so much to defensive line activity that isn’t captured in the box score. A player could occupy 3 offensive linemen allowing a teammate to make a tackle which goes totally unnoticed in the box score</a:t>
            </a:r>
          </a:p>
          <a:p>
            <a:r>
              <a:rPr lang="en-US" sz="1600" dirty="0"/>
              <a:t>One way to assess holistic performance is looking at EPA differentials for plays when at least one player from each position is on the field or none are</a:t>
            </a:r>
          </a:p>
          <a:p>
            <a:r>
              <a:rPr lang="en-US" sz="1600" dirty="0"/>
              <a:t>Clearly having a Middle 3 Tech on the field makes a huge difference. Teams know this too as no Middle 3 Tech’s is the smallest subset of plays</a:t>
            </a:r>
          </a:p>
          <a:p>
            <a:r>
              <a:rPr lang="en-US" sz="1600" dirty="0"/>
              <a:t>For rushing, a team is better off not having End DL’s on the field</a:t>
            </a:r>
          </a:p>
          <a:p>
            <a:r>
              <a:rPr lang="en-US" sz="1600" dirty="0"/>
              <a:t>Again it is worth noting these positions describe the players themselves, not where they line up on a play</a:t>
            </a:r>
          </a:p>
        </p:txBody>
      </p:sp>
      <p:pic>
        <p:nvPicPr>
          <p:cNvPr id="5" name="Picture 4">
            <a:extLst>
              <a:ext uri="{FF2B5EF4-FFF2-40B4-BE49-F238E27FC236}">
                <a16:creationId xmlns:a16="http://schemas.microsoft.com/office/drawing/2014/main" id="{25049FFE-341D-47AA-A91A-B8B0003FD3FC}"/>
              </a:ext>
            </a:extLst>
          </p:cNvPr>
          <p:cNvPicPr>
            <a:picLocks noChangeAspect="1"/>
          </p:cNvPicPr>
          <p:nvPr/>
        </p:nvPicPr>
        <p:blipFill>
          <a:blip r:embed="rId2"/>
          <a:stretch>
            <a:fillRect/>
          </a:stretch>
        </p:blipFill>
        <p:spPr>
          <a:xfrm>
            <a:off x="5742297" y="2210697"/>
            <a:ext cx="6449703" cy="3658395"/>
          </a:xfrm>
          <a:prstGeom prst="rect">
            <a:avLst/>
          </a:prstGeom>
        </p:spPr>
      </p:pic>
    </p:spTree>
    <p:extLst>
      <p:ext uri="{BB962C8B-B14F-4D97-AF65-F5344CB8AC3E}">
        <p14:creationId xmlns:p14="http://schemas.microsoft.com/office/powerpoint/2010/main" val="2708018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9241-0361-4A31-83F0-E81A45E39E20}"/>
              </a:ext>
            </a:extLst>
          </p:cNvPr>
          <p:cNvSpPr>
            <a:spLocks noGrp="1"/>
          </p:cNvSpPr>
          <p:nvPr>
            <p:ph type="title"/>
          </p:nvPr>
        </p:nvSpPr>
        <p:spPr/>
        <p:txBody>
          <a:bodyPr>
            <a:normAutofit/>
          </a:bodyPr>
          <a:lstStyle/>
          <a:p>
            <a:r>
              <a:rPr lang="en-US" sz="4800" dirty="0"/>
              <a:t>Passing Analysis</a:t>
            </a:r>
          </a:p>
        </p:txBody>
      </p:sp>
      <p:pic>
        <p:nvPicPr>
          <p:cNvPr id="7" name="Content Placeholder 6">
            <a:extLst>
              <a:ext uri="{FF2B5EF4-FFF2-40B4-BE49-F238E27FC236}">
                <a16:creationId xmlns:a16="http://schemas.microsoft.com/office/drawing/2014/main" id="{0D1693C2-0B25-4836-AA6A-968FB779D699}"/>
              </a:ext>
            </a:extLst>
          </p:cNvPr>
          <p:cNvPicPr>
            <a:picLocks noGrp="1" noChangeAspect="1"/>
          </p:cNvPicPr>
          <p:nvPr>
            <p:ph idx="1"/>
          </p:nvPr>
        </p:nvPicPr>
        <p:blipFill>
          <a:blip r:embed="rId2"/>
          <a:stretch>
            <a:fillRect/>
          </a:stretch>
        </p:blipFill>
        <p:spPr>
          <a:xfrm>
            <a:off x="5459413" y="2237776"/>
            <a:ext cx="5927725" cy="2444360"/>
          </a:xfrm>
        </p:spPr>
      </p:pic>
    </p:spTree>
    <p:extLst>
      <p:ext uri="{BB962C8B-B14F-4D97-AF65-F5344CB8AC3E}">
        <p14:creationId xmlns:p14="http://schemas.microsoft.com/office/powerpoint/2010/main" val="373081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A044-B049-4A7C-B93D-F881B2339B70}"/>
              </a:ext>
            </a:extLst>
          </p:cNvPr>
          <p:cNvSpPr>
            <a:spLocks noGrp="1"/>
          </p:cNvSpPr>
          <p:nvPr>
            <p:ph type="title"/>
          </p:nvPr>
        </p:nvSpPr>
        <p:spPr/>
        <p:txBody>
          <a:bodyPr/>
          <a:lstStyle/>
          <a:p>
            <a:r>
              <a:rPr lang="en-US" dirty="0"/>
              <a:t>Background – The Challenge</a:t>
            </a:r>
          </a:p>
        </p:txBody>
      </p:sp>
      <p:sp>
        <p:nvSpPr>
          <p:cNvPr id="3" name="Content Placeholder 2">
            <a:extLst>
              <a:ext uri="{FF2B5EF4-FFF2-40B4-BE49-F238E27FC236}">
                <a16:creationId xmlns:a16="http://schemas.microsoft.com/office/drawing/2014/main" id="{EAA51668-C585-4A0C-92E2-8E155357E12B}"/>
              </a:ext>
            </a:extLst>
          </p:cNvPr>
          <p:cNvSpPr>
            <a:spLocks noGrp="1"/>
          </p:cNvSpPr>
          <p:nvPr>
            <p:ph idx="1"/>
          </p:nvPr>
        </p:nvSpPr>
        <p:spPr/>
        <p:txBody>
          <a:bodyPr/>
          <a:lstStyle/>
          <a:p>
            <a:r>
              <a:rPr lang="en-US" dirty="0" err="1"/>
              <a:t>SportsInfoSolutions</a:t>
            </a:r>
            <a:r>
              <a:rPr lang="en-US" dirty="0"/>
              <a:t> is hosting a contest to determine which Defensive Line positions have the most value in the National Football League</a:t>
            </a:r>
          </a:p>
          <a:p>
            <a:r>
              <a:rPr lang="en-US" dirty="0"/>
              <a:t>To facilitate that analysis, they provided play and player level data from the second half of the 2019 season</a:t>
            </a:r>
          </a:p>
          <a:p>
            <a:pPr lvl="1"/>
            <a:r>
              <a:rPr lang="en-US" dirty="0"/>
              <a:t>The data includes play level information including teams, scores, down, yards gained, play type, expect points added (EPA), rush direction, pass pressure, turnover, sack, etc.</a:t>
            </a:r>
          </a:p>
          <a:p>
            <a:pPr lvl="1"/>
            <a:r>
              <a:rPr lang="en-US" dirty="0"/>
              <a:t>The data also includes player level information for the defensive linemen on the field including player name, technique, side of the ball, tackle, pressure, sack, </a:t>
            </a:r>
            <a:r>
              <a:rPr lang="en-US" dirty="0" err="1"/>
              <a:t>etc</a:t>
            </a:r>
            <a:endParaRPr lang="en-US" dirty="0"/>
          </a:p>
        </p:txBody>
      </p:sp>
    </p:spTree>
    <p:extLst>
      <p:ext uri="{BB962C8B-B14F-4D97-AF65-F5344CB8AC3E}">
        <p14:creationId xmlns:p14="http://schemas.microsoft.com/office/powerpoint/2010/main" val="353203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6DB6-B0B6-467C-AF00-E7060641BB6E}"/>
              </a:ext>
            </a:extLst>
          </p:cNvPr>
          <p:cNvSpPr>
            <a:spLocks noGrp="1"/>
          </p:cNvSpPr>
          <p:nvPr>
            <p:ph type="title"/>
          </p:nvPr>
        </p:nvSpPr>
        <p:spPr/>
        <p:txBody>
          <a:bodyPr/>
          <a:lstStyle/>
          <a:p>
            <a:r>
              <a:rPr lang="en-US" dirty="0"/>
              <a:t>Pressure is King</a:t>
            </a:r>
          </a:p>
        </p:txBody>
      </p:sp>
      <p:sp>
        <p:nvSpPr>
          <p:cNvPr id="3" name="Content Placeholder 2">
            <a:extLst>
              <a:ext uri="{FF2B5EF4-FFF2-40B4-BE49-F238E27FC236}">
                <a16:creationId xmlns:a16="http://schemas.microsoft.com/office/drawing/2014/main" id="{C7BC8F7F-9FFD-49C7-BFDF-439CFD2DFBB1}"/>
              </a:ext>
            </a:extLst>
          </p:cNvPr>
          <p:cNvSpPr>
            <a:spLocks noGrp="1"/>
          </p:cNvSpPr>
          <p:nvPr>
            <p:ph idx="1"/>
          </p:nvPr>
        </p:nvSpPr>
        <p:spPr>
          <a:xfrm>
            <a:off x="1097280" y="2108201"/>
            <a:ext cx="10058400" cy="856941"/>
          </a:xfrm>
        </p:spPr>
        <p:txBody>
          <a:bodyPr/>
          <a:lstStyle/>
          <a:p>
            <a:r>
              <a:rPr lang="en-US" dirty="0"/>
              <a:t>In the passing game the defensive line’s best way to force a negative outcome is through pressuring the QB</a:t>
            </a:r>
          </a:p>
        </p:txBody>
      </p:sp>
      <p:pic>
        <p:nvPicPr>
          <p:cNvPr id="5" name="Picture 4">
            <a:extLst>
              <a:ext uri="{FF2B5EF4-FFF2-40B4-BE49-F238E27FC236}">
                <a16:creationId xmlns:a16="http://schemas.microsoft.com/office/drawing/2014/main" id="{82F9A86E-2383-4E52-B503-3C02843D4542}"/>
              </a:ext>
            </a:extLst>
          </p:cNvPr>
          <p:cNvPicPr>
            <a:picLocks noChangeAspect="1"/>
          </p:cNvPicPr>
          <p:nvPr/>
        </p:nvPicPr>
        <p:blipFill>
          <a:blip r:embed="rId2"/>
          <a:stretch>
            <a:fillRect/>
          </a:stretch>
        </p:blipFill>
        <p:spPr>
          <a:xfrm>
            <a:off x="5273336" y="2474613"/>
            <a:ext cx="6806887" cy="3860997"/>
          </a:xfrm>
          <a:prstGeom prst="rect">
            <a:avLst/>
          </a:prstGeom>
        </p:spPr>
      </p:pic>
      <p:sp>
        <p:nvSpPr>
          <p:cNvPr id="6" name="TextBox 5">
            <a:extLst>
              <a:ext uri="{FF2B5EF4-FFF2-40B4-BE49-F238E27FC236}">
                <a16:creationId xmlns:a16="http://schemas.microsoft.com/office/drawing/2014/main" id="{2BB52163-AEEA-4E6A-BDD9-7CADEE46E7D6}"/>
              </a:ext>
            </a:extLst>
          </p:cNvPr>
          <p:cNvSpPr txBox="1"/>
          <p:nvPr/>
        </p:nvSpPr>
        <p:spPr>
          <a:xfrm>
            <a:off x="1097280" y="3098306"/>
            <a:ext cx="3870665" cy="2308324"/>
          </a:xfrm>
          <a:prstGeom prst="rect">
            <a:avLst/>
          </a:prstGeom>
          <a:noFill/>
        </p:spPr>
        <p:txBody>
          <a:bodyPr wrap="square" rtlCol="0">
            <a:spAutoFit/>
          </a:bodyPr>
          <a:lstStyle/>
          <a:p>
            <a:r>
              <a:rPr lang="en-US" dirty="0">
                <a:solidFill>
                  <a:schemeClr val="tx1">
                    <a:lumMod val="75000"/>
                    <a:lumOff val="25000"/>
                  </a:schemeClr>
                </a:solidFill>
              </a:rPr>
              <a:t>Across the board bad things happen for the offense when the defense gets pressure</a:t>
            </a:r>
          </a:p>
          <a:p>
            <a:endParaRPr lang="en-US" dirty="0">
              <a:solidFill>
                <a:schemeClr val="tx1">
                  <a:lumMod val="75000"/>
                  <a:lumOff val="25000"/>
                </a:schemeClr>
              </a:solidFill>
            </a:endParaRPr>
          </a:p>
          <a:p>
            <a:r>
              <a:rPr lang="en-US" dirty="0">
                <a:solidFill>
                  <a:schemeClr val="tx1">
                    <a:lumMod val="75000"/>
                    <a:lumOff val="25000"/>
                  </a:schemeClr>
                </a:solidFill>
              </a:rPr>
              <a:t>EPA craters, success rate and completion rate are nearly cut in half, sacks become possible, and turnover rates increase </a:t>
            </a:r>
          </a:p>
        </p:txBody>
      </p:sp>
    </p:spTree>
    <p:extLst>
      <p:ext uri="{BB962C8B-B14F-4D97-AF65-F5344CB8AC3E}">
        <p14:creationId xmlns:p14="http://schemas.microsoft.com/office/powerpoint/2010/main" val="1619195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B157-7C87-4D7F-8A5F-FB758EC4FD06}"/>
              </a:ext>
            </a:extLst>
          </p:cNvPr>
          <p:cNvSpPr>
            <a:spLocks noGrp="1"/>
          </p:cNvSpPr>
          <p:nvPr>
            <p:ph type="title"/>
          </p:nvPr>
        </p:nvSpPr>
        <p:spPr/>
        <p:txBody>
          <a:bodyPr/>
          <a:lstStyle/>
          <a:p>
            <a:r>
              <a:rPr lang="en-US" dirty="0"/>
              <a:t>Pressure by Number of DL</a:t>
            </a:r>
          </a:p>
        </p:txBody>
      </p:sp>
      <p:sp>
        <p:nvSpPr>
          <p:cNvPr id="3" name="Content Placeholder 2">
            <a:extLst>
              <a:ext uri="{FF2B5EF4-FFF2-40B4-BE49-F238E27FC236}">
                <a16:creationId xmlns:a16="http://schemas.microsoft.com/office/drawing/2014/main" id="{FDB87CDB-6DAE-4F7E-8126-680C990B823E}"/>
              </a:ext>
            </a:extLst>
          </p:cNvPr>
          <p:cNvSpPr>
            <a:spLocks noGrp="1"/>
          </p:cNvSpPr>
          <p:nvPr>
            <p:ph idx="1"/>
          </p:nvPr>
        </p:nvSpPr>
        <p:spPr>
          <a:xfrm>
            <a:off x="683581" y="2108201"/>
            <a:ext cx="10472099" cy="3760891"/>
          </a:xfrm>
        </p:spPr>
        <p:txBody>
          <a:bodyPr/>
          <a:lstStyle/>
          <a:p>
            <a:r>
              <a:rPr lang="en-US" dirty="0"/>
              <a:t>As expected, the more DL’s on the field, the higher the pressure rate</a:t>
            </a:r>
          </a:p>
          <a:p>
            <a:pPr lvl="1"/>
            <a:r>
              <a:rPr lang="en-US" dirty="0"/>
              <a:t>However, additional DL’s come at the cost of help in the secondary. The marginal increase in pressure rate is offset in terms of average EPA given less backend help. </a:t>
            </a:r>
          </a:p>
          <a:p>
            <a:pPr lvl="1"/>
            <a:r>
              <a:rPr lang="en-US" dirty="0"/>
              <a:t>The key to minimizing EPA is blitzing (rushing 5+) or rushing 3 and dropping 8 into coverage </a:t>
            </a:r>
          </a:p>
          <a:p>
            <a:pPr lvl="1"/>
            <a:r>
              <a:rPr lang="en-US" dirty="0"/>
              <a:t>Rushing 4 results in the lowest pressure rates and worst EPA for defenses</a:t>
            </a:r>
          </a:p>
        </p:txBody>
      </p:sp>
      <p:pic>
        <p:nvPicPr>
          <p:cNvPr id="5" name="Picture 4">
            <a:extLst>
              <a:ext uri="{FF2B5EF4-FFF2-40B4-BE49-F238E27FC236}">
                <a16:creationId xmlns:a16="http://schemas.microsoft.com/office/drawing/2014/main" id="{4128471F-FB33-4630-A2A6-5A20F73BCAFF}"/>
              </a:ext>
            </a:extLst>
          </p:cNvPr>
          <p:cNvPicPr>
            <a:picLocks noChangeAspect="1"/>
          </p:cNvPicPr>
          <p:nvPr/>
        </p:nvPicPr>
        <p:blipFill>
          <a:blip r:embed="rId2"/>
          <a:stretch>
            <a:fillRect/>
          </a:stretch>
        </p:blipFill>
        <p:spPr>
          <a:xfrm>
            <a:off x="880319" y="3790765"/>
            <a:ext cx="4504629" cy="2555112"/>
          </a:xfrm>
          <a:prstGeom prst="rect">
            <a:avLst/>
          </a:prstGeom>
        </p:spPr>
      </p:pic>
      <p:pic>
        <p:nvPicPr>
          <p:cNvPr id="7" name="Picture 6">
            <a:extLst>
              <a:ext uri="{FF2B5EF4-FFF2-40B4-BE49-F238E27FC236}">
                <a16:creationId xmlns:a16="http://schemas.microsoft.com/office/drawing/2014/main" id="{3A4B5A4F-5BDA-4299-9417-EA516FBC2EF1}"/>
              </a:ext>
            </a:extLst>
          </p:cNvPr>
          <p:cNvPicPr>
            <a:picLocks noChangeAspect="1"/>
          </p:cNvPicPr>
          <p:nvPr/>
        </p:nvPicPr>
        <p:blipFill>
          <a:blip r:embed="rId3"/>
          <a:stretch>
            <a:fillRect/>
          </a:stretch>
        </p:blipFill>
        <p:spPr>
          <a:xfrm>
            <a:off x="6096000" y="3852286"/>
            <a:ext cx="4348628" cy="2466625"/>
          </a:xfrm>
          <a:prstGeom prst="rect">
            <a:avLst/>
          </a:prstGeom>
        </p:spPr>
      </p:pic>
    </p:spTree>
    <p:extLst>
      <p:ext uri="{BB962C8B-B14F-4D97-AF65-F5344CB8AC3E}">
        <p14:creationId xmlns:p14="http://schemas.microsoft.com/office/powerpoint/2010/main" val="294058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8BD2-6EDA-4A7C-8C01-6A5902E49C04}"/>
              </a:ext>
            </a:extLst>
          </p:cNvPr>
          <p:cNvSpPr>
            <a:spLocks noGrp="1"/>
          </p:cNvSpPr>
          <p:nvPr>
            <p:ph type="title"/>
          </p:nvPr>
        </p:nvSpPr>
        <p:spPr/>
        <p:txBody>
          <a:bodyPr/>
          <a:lstStyle/>
          <a:p>
            <a:r>
              <a:rPr lang="en-US" dirty="0"/>
              <a:t>Pressure by Position</a:t>
            </a:r>
          </a:p>
        </p:txBody>
      </p:sp>
      <p:sp>
        <p:nvSpPr>
          <p:cNvPr id="3" name="Content Placeholder 2">
            <a:extLst>
              <a:ext uri="{FF2B5EF4-FFF2-40B4-BE49-F238E27FC236}">
                <a16:creationId xmlns:a16="http://schemas.microsoft.com/office/drawing/2014/main" id="{84601781-D5FD-48E1-B20F-C2EBB6164C88}"/>
              </a:ext>
            </a:extLst>
          </p:cNvPr>
          <p:cNvSpPr>
            <a:spLocks noGrp="1"/>
          </p:cNvSpPr>
          <p:nvPr>
            <p:ph idx="1"/>
          </p:nvPr>
        </p:nvSpPr>
        <p:spPr>
          <a:xfrm>
            <a:off x="763480" y="2108201"/>
            <a:ext cx="3731848" cy="3760891"/>
          </a:xfrm>
        </p:spPr>
        <p:txBody>
          <a:bodyPr/>
          <a:lstStyle/>
          <a:p>
            <a:r>
              <a:rPr lang="en-US" dirty="0"/>
              <a:t>Not all pressure is created equally</a:t>
            </a:r>
          </a:p>
          <a:p>
            <a:r>
              <a:rPr lang="en-US" dirty="0"/>
              <a:t>Pressure from the outside, especially non-DL’s produces the best EPA, success rate, sack rate, and turnover rate</a:t>
            </a:r>
          </a:p>
          <a:p>
            <a:r>
              <a:rPr lang="en-US" dirty="0"/>
              <a:t>Across the board roughly 15% of individual pressures result in a sack by that player while 20% of plays with pressure result in a sack</a:t>
            </a:r>
          </a:p>
          <a:p>
            <a:endParaRPr lang="en-US" dirty="0"/>
          </a:p>
        </p:txBody>
      </p:sp>
      <p:pic>
        <p:nvPicPr>
          <p:cNvPr id="7" name="Picture 6">
            <a:extLst>
              <a:ext uri="{FF2B5EF4-FFF2-40B4-BE49-F238E27FC236}">
                <a16:creationId xmlns:a16="http://schemas.microsoft.com/office/drawing/2014/main" id="{E515F86C-45A1-4697-ACB4-388567C0BDC6}"/>
              </a:ext>
            </a:extLst>
          </p:cNvPr>
          <p:cNvPicPr>
            <a:picLocks noChangeAspect="1"/>
          </p:cNvPicPr>
          <p:nvPr/>
        </p:nvPicPr>
        <p:blipFill>
          <a:blip r:embed="rId2"/>
          <a:stretch>
            <a:fillRect/>
          </a:stretch>
        </p:blipFill>
        <p:spPr>
          <a:xfrm>
            <a:off x="4495328" y="2015231"/>
            <a:ext cx="7616773" cy="4320380"/>
          </a:xfrm>
          <a:prstGeom prst="rect">
            <a:avLst/>
          </a:prstGeom>
        </p:spPr>
      </p:pic>
    </p:spTree>
    <p:extLst>
      <p:ext uri="{BB962C8B-B14F-4D97-AF65-F5344CB8AC3E}">
        <p14:creationId xmlns:p14="http://schemas.microsoft.com/office/powerpoint/2010/main" val="21702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213D-4C7E-48C1-BE21-AD750CB70DC4}"/>
              </a:ext>
            </a:extLst>
          </p:cNvPr>
          <p:cNvSpPr>
            <a:spLocks noGrp="1"/>
          </p:cNvSpPr>
          <p:nvPr>
            <p:ph type="title"/>
          </p:nvPr>
        </p:nvSpPr>
        <p:spPr/>
        <p:txBody>
          <a:bodyPr/>
          <a:lstStyle/>
          <a:p>
            <a:r>
              <a:rPr lang="en-US" dirty="0"/>
              <a:t>Positional Talent Distribution</a:t>
            </a:r>
          </a:p>
        </p:txBody>
      </p:sp>
      <p:sp>
        <p:nvSpPr>
          <p:cNvPr id="3" name="Content Placeholder 2">
            <a:extLst>
              <a:ext uri="{FF2B5EF4-FFF2-40B4-BE49-F238E27FC236}">
                <a16:creationId xmlns:a16="http://schemas.microsoft.com/office/drawing/2014/main" id="{7BD26AFB-EB33-4360-8ADF-B1C6AD61D37F}"/>
              </a:ext>
            </a:extLst>
          </p:cNvPr>
          <p:cNvSpPr>
            <a:spLocks noGrp="1"/>
          </p:cNvSpPr>
          <p:nvPr>
            <p:ph idx="1"/>
          </p:nvPr>
        </p:nvSpPr>
        <p:spPr>
          <a:xfrm>
            <a:off x="7554896" y="2108201"/>
            <a:ext cx="4234649" cy="3760891"/>
          </a:xfrm>
        </p:spPr>
        <p:txBody>
          <a:bodyPr/>
          <a:lstStyle/>
          <a:p>
            <a:r>
              <a:rPr lang="en-US" dirty="0"/>
              <a:t>Once again it’s key to see how the talent at a position is distributed in order to asses the marginal value investing in that position brings</a:t>
            </a:r>
          </a:p>
          <a:p>
            <a:r>
              <a:rPr lang="en-US" dirty="0"/>
              <a:t>For generating pressure, the End DL position has the widest range and Outside non-DL has the largest right tail of elite players</a:t>
            </a:r>
          </a:p>
          <a:p>
            <a:r>
              <a:rPr lang="en-US" dirty="0"/>
              <a:t>Interior positions are less differentiable in terms of pressure rates</a:t>
            </a:r>
          </a:p>
        </p:txBody>
      </p:sp>
      <p:pic>
        <p:nvPicPr>
          <p:cNvPr id="5" name="Picture 4">
            <a:extLst>
              <a:ext uri="{FF2B5EF4-FFF2-40B4-BE49-F238E27FC236}">
                <a16:creationId xmlns:a16="http://schemas.microsoft.com/office/drawing/2014/main" id="{AD969693-5307-43FA-87B7-C0998E3B5296}"/>
              </a:ext>
            </a:extLst>
          </p:cNvPr>
          <p:cNvPicPr>
            <a:picLocks noChangeAspect="1"/>
          </p:cNvPicPr>
          <p:nvPr/>
        </p:nvPicPr>
        <p:blipFill>
          <a:blip r:embed="rId2"/>
          <a:stretch>
            <a:fillRect/>
          </a:stretch>
        </p:blipFill>
        <p:spPr>
          <a:xfrm>
            <a:off x="173921" y="2192783"/>
            <a:ext cx="7303750" cy="4142827"/>
          </a:xfrm>
          <a:prstGeom prst="rect">
            <a:avLst/>
          </a:prstGeom>
        </p:spPr>
      </p:pic>
    </p:spTree>
    <p:extLst>
      <p:ext uri="{BB962C8B-B14F-4D97-AF65-F5344CB8AC3E}">
        <p14:creationId xmlns:p14="http://schemas.microsoft.com/office/powerpoint/2010/main" val="259839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F3FB-82D2-445F-AFA7-E7EE1513D340}"/>
              </a:ext>
            </a:extLst>
          </p:cNvPr>
          <p:cNvSpPr>
            <a:spLocks noGrp="1"/>
          </p:cNvSpPr>
          <p:nvPr>
            <p:ph type="title"/>
          </p:nvPr>
        </p:nvSpPr>
        <p:spPr/>
        <p:txBody>
          <a:bodyPr/>
          <a:lstStyle/>
          <a:p>
            <a:r>
              <a:rPr lang="en-US" dirty="0"/>
              <a:t>Pressure Stacks</a:t>
            </a:r>
          </a:p>
        </p:txBody>
      </p:sp>
      <p:sp>
        <p:nvSpPr>
          <p:cNvPr id="3" name="Content Placeholder 2">
            <a:extLst>
              <a:ext uri="{FF2B5EF4-FFF2-40B4-BE49-F238E27FC236}">
                <a16:creationId xmlns:a16="http://schemas.microsoft.com/office/drawing/2014/main" id="{EA6138EE-A5F5-4745-8C3B-D1D3A7E7EA82}"/>
              </a:ext>
            </a:extLst>
          </p:cNvPr>
          <p:cNvSpPr>
            <a:spLocks noGrp="1"/>
          </p:cNvSpPr>
          <p:nvPr>
            <p:ph idx="1"/>
          </p:nvPr>
        </p:nvSpPr>
        <p:spPr>
          <a:xfrm>
            <a:off x="1097280" y="2108201"/>
            <a:ext cx="3332677" cy="3760891"/>
          </a:xfrm>
        </p:spPr>
        <p:txBody>
          <a:bodyPr/>
          <a:lstStyle/>
          <a:p>
            <a:r>
              <a:rPr lang="en-US" dirty="0"/>
              <a:t>We’ve shown how valuable it is to generate pressure</a:t>
            </a:r>
          </a:p>
          <a:p>
            <a:r>
              <a:rPr lang="en-US" dirty="0"/>
              <a:t>The effects are multiplied as the number of DL’s getting pressure increases</a:t>
            </a:r>
          </a:p>
          <a:p>
            <a:r>
              <a:rPr lang="en-US" dirty="0"/>
              <a:t>This supports the earlier finding that blitzes with 5 or 6 rushers result in the best EPA</a:t>
            </a:r>
          </a:p>
        </p:txBody>
      </p:sp>
      <p:pic>
        <p:nvPicPr>
          <p:cNvPr id="5" name="Picture 4">
            <a:extLst>
              <a:ext uri="{FF2B5EF4-FFF2-40B4-BE49-F238E27FC236}">
                <a16:creationId xmlns:a16="http://schemas.microsoft.com/office/drawing/2014/main" id="{D787C5AC-9682-4890-B689-77199EC58C2A}"/>
              </a:ext>
            </a:extLst>
          </p:cNvPr>
          <p:cNvPicPr>
            <a:picLocks noChangeAspect="1"/>
          </p:cNvPicPr>
          <p:nvPr/>
        </p:nvPicPr>
        <p:blipFill>
          <a:blip r:embed="rId2"/>
          <a:stretch>
            <a:fillRect/>
          </a:stretch>
        </p:blipFill>
        <p:spPr>
          <a:xfrm>
            <a:off x="4785064" y="2189308"/>
            <a:ext cx="7144157" cy="4052302"/>
          </a:xfrm>
          <a:prstGeom prst="rect">
            <a:avLst/>
          </a:prstGeom>
        </p:spPr>
      </p:pic>
    </p:spTree>
    <p:extLst>
      <p:ext uri="{BB962C8B-B14F-4D97-AF65-F5344CB8AC3E}">
        <p14:creationId xmlns:p14="http://schemas.microsoft.com/office/powerpoint/2010/main" val="2574491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7D15-0578-4A4C-8BBA-5141F4663DFC}"/>
              </a:ext>
            </a:extLst>
          </p:cNvPr>
          <p:cNvSpPr>
            <a:spLocks noGrp="1"/>
          </p:cNvSpPr>
          <p:nvPr>
            <p:ph type="title"/>
          </p:nvPr>
        </p:nvSpPr>
        <p:spPr/>
        <p:txBody>
          <a:bodyPr/>
          <a:lstStyle/>
          <a:p>
            <a:r>
              <a:rPr lang="en-US" dirty="0"/>
              <a:t>Combo Pressures</a:t>
            </a:r>
          </a:p>
        </p:txBody>
      </p:sp>
      <p:sp>
        <p:nvSpPr>
          <p:cNvPr id="3" name="Content Placeholder 2">
            <a:extLst>
              <a:ext uri="{FF2B5EF4-FFF2-40B4-BE49-F238E27FC236}">
                <a16:creationId xmlns:a16="http://schemas.microsoft.com/office/drawing/2014/main" id="{B0028740-33F3-4359-A826-9C543077CEB4}"/>
              </a:ext>
            </a:extLst>
          </p:cNvPr>
          <p:cNvSpPr>
            <a:spLocks noGrp="1"/>
          </p:cNvSpPr>
          <p:nvPr>
            <p:ph idx="1"/>
          </p:nvPr>
        </p:nvSpPr>
        <p:spPr>
          <a:xfrm>
            <a:off x="6196614" y="2108201"/>
            <a:ext cx="4959066" cy="3760891"/>
          </a:xfrm>
        </p:spPr>
        <p:txBody>
          <a:bodyPr>
            <a:normAutofit/>
          </a:bodyPr>
          <a:lstStyle/>
          <a:p>
            <a:r>
              <a:rPr lang="en-US" dirty="0"/>
              <a:t>A combo pressure is a play where two or more DL’s generate pressure</a:t>
            </a:r>
          </a:p>
          <a:p>
            <a:r>
              <a:rPr lang="en-US" dirty="0"/>
              <a:t>Each position has roughly the same ratio of solo pressures to combo pressures (73-79% solo)</a:t>
            </a:r>
          </a:p>
          <a:p>
            <a:pPr lvl="1"/>
            <a:r>
              <a:rPr lang="en-US" dirty="0"/>
              <a:t>Outside players tend to be on the higher end indicating they are better at generating their own pressure</a:t>
            </a:r>
          </a:p>
          <a:p>
            <a:pPr marL="0" indent="0">
              <a:buNone/>
            </a:pPr>
            <a:endParaRPr lang="en-US" dirty="0"/>
          </a:p>
        </p:txBody>
      </p:sp>
      <p:pic>
        <p:nvPicPr>
          <p:cNvPr id="5" name="Picture 4">
            <a:extLst>
              <a:ext uri="{FF2B5EF4-FFF2-40B4-BE49-F238E27FC236}">
                <a16:creationId xmlns:a16="http://schemas.microsoft.com/office/drawing/2014/main" id="{D7C4E8F4-10D5-4EC2-B72B-BADF5A3CC055}"/>
              </a:ext>
            </a:extLst>
          </p:cNvPr>
          <p:cNvPicPr>
            <a:picLocks noChangeAspect="1"/>
          </p:cNvPicPr>
          <p:nvPr/>
        </p:nvPicPr>
        <p:blipFill>
          <a:blip r:embed="rId2"/>
          <a:stretch>
            <a:fillRect/>
          </a:stretch>
        </p:blipFill>
        <p:spPr>
          <a:xfrm>
            <a:off x="274871" y="2254928"/>
            <a:ext cx="5820367" cy="3301424"/>
          </a:xfrm>
          <a:prstGeom prst="rect">
            <a:avLst/>
          </a:prstGeom>
        </p:spPr>
      </p:pic>
    </p:spTree>
    <p:extLst>
      <p:ext uri="{BB962C8B-B14F-4D97-AF65-F5344CB8AC3E}">
        <p14:creationId xmlns:p14="http://schemas.microsoft.com/office/powerpoint/2010/main" val="1469944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B283-6D0B-4BB5-96A5-AF634B9474F1}"/>
              </a:ext>
            </a:extLst>
          </p:cNvPr>
          <p:cNvSpPr>
            <a:spLocks noGrp="1"/>
          </p:cNvSpPr>
          <p:nvPr>
            <p:ph type="title"/>
          </p:nvPr>
        </p:nvSpPr>
        <p:spPr/>
        <p:txBody>
          <a:bodyPr/>
          <a:lstStyle/>
          <a:p>
            <a:r>
              <a:rPr lang="en-US" dirty="0"/>
              <a:t>Specific Pressure Combos</a:t>
            </a:r>
          </a:p>
        </p:txBody>
      </p:sp>
      <p:sp>
        <p:nvSpPr>
          <p:cNvPr id="3" name="Content Placeholder 2">
            <a:extLst>
              <a:ext uri="{FF2B5EF4-FFF2-40B4-BE49-F238E27FC236}">
                <a16:creationId xmlns:a16="http://schemas.microsoft.com/office/drawing/2014/main" id="{ED398B79-6620-482C-AC5B-53AF09BE0ABD}"/>
              </a:ext>
            </a:extLst>
          </p:cNvPr>
          <p:cNvSpPr>
            <a:spLocks noGrp="1"/>
          </p:cNvSpPr>
          <p:nvPr>
            <p:ph idx="1"/>
          </p:nvPr>
        </p:nvSpPr>
        <p:spPr>
          <a:xfrm>
            <a:off x="1097280" y="2108201"/>
            <a:ext cx="10124095" cy="3760891"/>
          </a:xfrm>
        </p:spPr>
        <p:txBody>
          <a:bodyPr/>
          <a:lstStyle/>
          <a:p>
            <a:r>
              <a:rPr lang="en-US" dirty="0"/>
              <a:t>The most common pressure combos involve a Middle 3 Tech and an outside rusher. Adding a Middle 3 pressure to an outside rusher pressure leverages the sack probability by about 2x</a:t>
            </a:r>
          </a:p>
        </p:txBody>
      </p:sp>
      <p:pic>
        <p:nvPicPr>
          <p:cNvPr id="5" name="Picture 4">
            <a:extLst>
              <a:ext uri="{FF2B5EF4-FFF2-40B4-BE49-F238E27FC236}">
                <a16:creationId xmlns:a16="http://schemas.microsoft.com/office/drawing/2014/main" id="{60EF183A-F44C-4E44-81B1-B2D72BC28FBE}"/>
              </a:ext>
            </a:extLst>
          </p:cNvPr>
          <p:cNvPicPr>
            <a:picLocks noChangeAspect="1"/>
          </p:cNvPicPr>
          <p:nvPr/>
        </p:nvPicPr>
        <p:blipFill>
          <a:blip r:embed="rId2"/>
          <a:stretch>
            <a:fillRect/>
          </a:stretch>
        </p:blipFill>
        <p:spPr>
          <a:xfrm>
            <a:off x="342597" y="3090634"/>
            <a:ext cx="5552176" cy="3149300"/>
          </a:xfrm>
          <a:prstGeom prst="rect">
            <a:avLst/>
          </a:prstGeom>
        </p:spPr>
      </p:pic>
      <p:pic>
        <p:nvPicPr>
          <p:cNvPr id="7" name="Picture 6">
            <a:extLst>
              <a:ext uri="{FF2B5EF4-FFF2-40B4-BE49-F238E27FC236}">
                <a16:creationId xmlns:a16="http://schemas.microsoft.com/office/drawing/2014/main" id="{DB2A0C01-268E-4F68-B881-414A05CF6ACE}"/>
              </a:ext>
            </a:extLst>
          </p:cNvPr>
          <p:cNvPicPr>
            <a:picLocks noChangeAspect="1"/>
          </p:cNvPicPr>
          <p:nvPr/>
        </p:nvPicPr>
        <p:blipFill>
          <a:blip r:embed="rId3"/>
          <a:stretch>
            <a:fillRect/>
          </a:stretch>
        </p:blipFill>
        <p:spPr>
          <a:xfrm>
            <a:off x="6297228" y="3090634"/>
            <a:ext cx="5413092" cy="3070410"/>
          </a:xfrm>
          <a:prstGeom prst="rect">
            <a:avLst/>
          </a:prstGeom>
        </p:spPr>
      </p:pic>
    </p:spTree>
    <p:extLst>
      <p:ext uri="{BB962C8B-B14F-4D97-AF65-F5344CB8AC3E}">
        <p14:creationId xmlns:p14="http://schemas.microsoft.com/office/powerpoint/2010/main" val="129220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D22C-77E7-466D-A121-BA4F196D6922}"/>
              </a:ext>
            </a:extLst>
          </p:cNvPr>
          <p:cNvSpPr>
            <a:spLocks noGrp="1"/>
          </p:cNvSpPr>
          <p:nvPr>
            <p:ph type="title"/>
          </p:nvPr>
        </p:nvSpPr>
        <p:spPr/>
        <p:txBody>
          <a:bodyPr/>
          <a:lstStyle/>
          <a:p>
            <a:r>
              <a:rPr lang="en-US" dirty="0"/>
              <a:t>Game State Effects</a:t>
            </a:r>
          </a:p>
        </p:txBody>
      </p:sp>
      <p:sp>
        <p:nvSpPr>
          <p:cNvPr id="3" name="Content Placeholder 2">
            <a:extLst>
              <a:ext uri="{FF2B5EF4-FFF2-40B4-BE49-F238E27FC236}">
                <a16:creationId xmlns:a16="http://schemas.microsoft.com/office/drawing/2014/main" id="{60DD52C0-30CA-40EE-B0D4-5BAC310D3FAC}"/>
              </a:ext>
            </a:extLst>
          </p:cNvPr>
          <p:cNvSpPr>
            <a:spLocks noGrp="1"/>
          </p:cNvSpPr>
          <p:nvPr>
            <p:ph idx="1"/>
          </p:nvPr>
        </p:nvSpPr>
        <p:spPr>
          <a:xfrm>
            <a:off x="7158332" y="2108201"/>
            <a:ext cx="3997347" cy="3760891"/>
          </a:xfrm>
        </p:spPr>
        <p:txBody>
          <a:bodyPr/>
          <a:lstStyle/>
          <a:p>
            <a:r>
              <a:rPr lang="en-US" dirty="0"/>
              <a:t>Game state appears to have a weak effect on pressure rates for the positions</a:t>
            </a:r>
          </a:p>
          <a:p>
            <a:pPr lvl="1"/>
            <a:r>
              <a:rPr lang="en-US" dirty="0"/>
              <a:t>Inside 1 Techs get slightly more when their team is losing</a:t>
            </a:r>
          </a:p>
          <a:p>
            <a:pPr lvl="2"/>
            <a:r>
              <a:rPr lang="en-US" dirty="0"/>
              <a:t>Suggests they become more aggressive when needed</a:t>
            </a:r>
          </a:p>
          <a:p>
            <a:pPr lvl="1"/>
            <a:r>
              <a:rPr lang="en-US" dirty="0"/>
              <a:t>Outside non-DLs do more work when their team is winning</a:t>
            </a:r>
          </a:p>
          <a:p>
            <a:pPr lvl="2"/>
            <a:r>
              <a:rPr lang="en-US" dirty="0"/>
              <a:t>They know the offense is going to be throwing so can rush the edge with abandon</a:t>
            </a:r>
          </a:p>
          <a:p>
            <a:pPr lvl="2"/>
            <a:r>
              <a:rPr lang="en-US" dirty="0"/>
              <a:t>Interesting that End DL’s don’t see the same dramatic boost</a:t>
            </a:r>
          </a:p>
        </p:txBody>
      </p:sp>
      <p:pic>
        <p:nvPicPr>
          <p:cNvPr id="5" name="Picture 4">
            <a:extLst>
              <a:ext uri="{FF2B5EF4-FFF2-40B4-BE49-F238E27FC236}">
                <a16:creationId xmlns:a16="http://schemas.microsoft.com/office/drawing/2014/main" id="{A7E512D7-B067-4F7F-906B-CFECBCAC23D1}"/>
              </a:ext>
            </a:extLst>
          </p:cNvPr>
          <p:cNvPicPr>
            <a:picLocks noChangeAspect="1"/>
          </p:cNvPicPr>
          <p:nvPr/>
        </p:nvPicPr>
        <p:blipFill>
          <a:blip r:embed="rId2"/>
          <a:stretch>
            <a:fillRect/>
          </a:stretch>
        </p:blipFill>
        <p:spPr>
          <a:xfrm>
            <a:off x="120655" y="2112690"/>
            <a:ext cx="7037678" cy="3991906"/>
          </a:xfrm>
          <a:prstGeom prst="rect">
            <a:avLst/>
          </a:prstGeom>
        </p:spPr>
      </p:pic>
    </p:spTree>
    <p:extLst>
      <p:ext uri="{BB962C8B-B14F-4D97-AF65-F5344CB8AC3E}">
        <p14:creationId xmlns:p14="http://schemas.microsoft.com/office/powerpoint/2010/main" val="52469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B405-290B-446C-8DED-6AF45FB3C959}"/>
              </a:ext>
            </a:extLst>
          </p:cNvPr>
          <p:cNvSpPr>
            <a:spLocks noGrp="1"/>
          </p:cNvSpPr>
          <p:nvPr>
            <p:ph type="title"/>
          </p:nvPr>
        </p:nvSpPr>
        <p:spPr/>
        <p:txBody>
          <a:bodyPr/>
          <a:lstStyle/>
          <a:p>
            <a:r>
              <a:rPr lang="en-US" dirty="0"/>
              <a:t>Game State Effects</a:t>
            </a:r>
          </a:p>
        </p:txBody>
      </p:sp>
      <p:sp>
        <p:nvSpPr>
          <p:cNvPr id="3" name="Content Placeholder 2">
            <a:extLst>
              <a:ext uri="{FF2B5EF4-FFF2-40B4-BE49-F238E27FC236}">
                <a16:creationId xmlns:a16="http://schemas.microsoft.com/office/drawing/2014/main" id="{362E4676-63E9-4DCD-93A8-F75233430D0B}"/>
              </a:ext>
            </a:extLst>
          </p:cNvPr>
          <p:cNvSpPr>
            <a:spLocks noGrp="1"/>
          </p:cNvSpPr>
          <p:nvPr>
            <p:ph idx="1"/>
          </p:nvPr>
        </p:nvSpPr>
        <p:spPr>
          <a:xfrm>
            <a:off x="1097280" y="2108201"/>
            <a:ext cx="3519108" cy="3760891"/>
          </a:xfrm>
        </p:spPr>
        <p:txBody>
          <a:bodyPr>
            <a:normAutofit lnSpcReduction="10000"/>
          </a:bodyPr>
          <a:lstStyle/>
          <a:p>
            <a:r>
              <a:rPr lang="en-US" dirty="0"/>
              <a:t>We’ve shown sacks per pressure is fairly static across each position</a:t>
            </a:r>
          </a:p>
          <a:p>
            <a:r>
              <a:rPr lang="en-US" dirty="0"/>
              <a:t>There is a small sample size risk here, but game state appears to affect sack rate differently for the positions</a:t>
            </a:r>
          </a:p>
          <a:p>
            <a:r>
              <a:rPr lang="en-US" dirty="0"/>
              <a:t>When trailing the DL positions get more sacks while Outside non-DL sees jumps in neutral and positive game states</a:t>
            </a:r>
          </a:p>
        </p:txBody>
      </p:sp>
      <p:pic>
        <p:nvPicPr>
          <p:cNvPr id="5" name="Picture 4">
            <a:extLst>
              <a:ext uri="{FF2B5EF4-FFF2-40B4-BE49-F238E27FC236}">
                <a16:creationId xmlns:a16="http://schemas.microsoft.com/office/drawing/2014/main" id="{C2A3B2E6-0540-4AC5-9142-99311C893B2A}"/>
              </a:ext>
            </a:extLst>
          </p:cNvPr>
          <p:cNvPicPr>
            <a:picLocks noChangeAspect="1"/>
          </p:cNvPicPr>
          <p:nvPr/>
        </p:nvPicPr>
        <p:blipFill>
          <a:blip r:embed="rId2"/>
          <a:stretch>
            <a:fillRect/>
          </a:stretch>
        </p:blipFill>
        <p:spPr>
          <a:xfrm>
            <a:off x="4913986" y="2108201"/>
            <a:ext cx="7147237" cy="4054050"/>
          </a:xfrm>
          <a:prstGeom prst="rect">
            <a:avLst/>
          </a:prstGeom>
        </p:spPr>
      </p:pic>
    </p:spTree>
    <p:extLst>
      <p:ext uri="{BB962C8B-B14F-4D97-AF65-F5344CB8AC3E}">
        <p14:creationId xmlns:p14="http://schemas.microsoft.com/office/powerpoint/2010/main" val="1341087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7D058-EDFC-4628-9A2E-EC27C06EF532}"/>
              </a:ext>
            </a:extLst>
          </p:cNvPr>
          <p:cNvSpPr>
            <a:spLocks noGrp="1"/>
          </p:cNvSpPr>
          <p:nvPr>
            <p:ph type="title"/>
          </p:nvPr>
        </p:nvSpPr>
        <p:spPr/>
        <p:txBody>
          <a:bodyPr/>
          <a:lstStyle/>
          <a:p>
            <a:r>
              <a:rPr lang="en-US" dirty="0"/>
              <a:t>On/Off Splits</a:t>
            </a:r>
          </a:p>
        </p:txBody>
      </p:sp>
      <p:sp>
        <p:nvSpPr>
          <p:cNvPr id="3" name="Content Placeholder 2">
            <a:extLst>
              <a:ext uri="{FF2B5EF4-FFF2-40B4-BE49-F238E27FC236}">
                <a16:creationId xmlns:a16="http://schemas.microsoft.com/office/drawing/2014/main" id="{A7B33D85-D18D-42E3-9933-FDE31B60B2A3}"/>
              </a:ext>
            </a:extLst>
          </p:cNvPr>
          <p:cNvSpPr>
            <a:spLocks noGrp="1"/>
          </p:cNvSpPr>
          <p:nvPr>
            <p:ph idx="1"/>
          </p:nvPr>
        </p:nvSpPr>
        <p:spPr>
          <a:xfrm>
            <a:off x="1097280" y="2108201"/>
            <a:ext cx="10058400" cy="892451"/>
          </a:xfrm>
        </p:spPr>
        <p:txBody>
          <a:bodyPr/>
          <a:lstStyle/>
          <a:p>
            <a:r>
              <a:rPr lang="en-US" dirty="0"/>
              <a:t>In the same vein as the rushing analysis, basic on/off splits can tell a more enriched story than specifics in the box score</a:t>
            </a:r>
          </a:p>
        </p:txBody>
      </p:sp>
      <p:pic>
        <p:nvPicPr>
          <p:cNvPr id="5" name="Picture 4">
            <a:extLst>
              <a:ext uri="{FF2B5EF4-FFF2-40B4-BE49-F238E27FC236}">
                <a16:creationId xmlns:a16="http://schemas.microsoft.com/office/drawing/2014/main" id="{75CC1824-2059-4EFF-9956-4E8F8087E87B}"/>
              </a:ext>
            </a:extLst>
          </p:cNvPr>
          <p:cNvPicPr>
            <a:picLocks noChangeAspect="1"/>
          </p:cNvPicPr>
          <p:nvPr/>
        </p:nvPicPr>
        <p:blipFill>
          <a:blip r:embed="rId2"/>
          <a:stretch>
            <a:fillRect/>
          </a:stretch>
        </p:blipFill>
        <p:spPr>
          <a:xfrm>
            <a:off x="5486400" y="2507417"/>
            <a:ext cx="6247594" cy="3543755"/>
          </a:xfrm>
          <a:prstGeom prst="rect">
            <a:avLst/>
          </a:prstGeom>
        </p:spPr>
      </p:pic>
      <p:sp>
        <p:nvSpPr>
          <p:cNvPr id="6" name="TextBox 5">
            <a:extLst>
              <a:ext uri="{FF2B5EF4-FFF2-40B4-BE49-F238E27FC236}">
                <a16:creationId xmlns:a16="http://schemas.microsoft.com/office/drawing/2014/main" id="{C337DF3D-F629-42FE-BF62-245936B3A838}"/>
              </a:ext>
            </a:extLst>
          </p:cNvPr>
          <p:cNvSpPr txBox="1"/>
          <p:nvPr/>
        </p:nvSpPr>
        <p:spPr>
          <a:xfrm>
            <a:off x="1097280" y="3000652"/>
            <a:ext cx="4172505" cy="2308324"/>
          </a:xfrm>
          <a:prstGeom prst="rect">
            <a:avLst/>
          </a:prstGeom>
          <a:noFill/>
        </p:spPr>
        <p:txBody>
          <a:bodyPr wrap="square" rtlCol="0">
            <a:spAutoFit/>
          </a:bodyPr>
          <a:lstStyle/>
          <a:p>
            <a:r>
              <a:rPr lang="en-US" dirty="0">
                <a:solidFill>
                  <a:schemeClr val="tx1">
                    <a:lumMod val="75000"/>
                    <a:lumOff val="25000"/>
                  </a:schemeClr>
                </a:solidFill>
              </a:rPr>
              <a:t>For passing it appears having an End DL is the piece that swings defensive success</a:t>
            </a:r>
          </a:p>
          <a:p>
            <a:endParaRPr lang="en-US" dirty="0">
              <a:solidFill>
                <a:schemeClr val="tx1">
                  <a:lumMod val="75000"/>
                  <a:lumOff val="25000"/>
                </a:schemeClr>
              </a:solidFill>
            </a:endParaRPr>
          </a:p>
          <a:p>
            <a:r>
              <a:rPr lang="en-US" dirty="0">
                <a:solidFill>
                  <a:schemeClr val="tx1">
                    <a:lumMod val="75000"/>
                    <a:lumOff val="25000"/>
                  </a:schemeClr>
                </a:solidFill>
              </a:rPr>
              <a:t>Middle 3 is the next best position when on the field, but it is interesting that the other positions look much worse being on than off</a:t>
            </a:r>
          </a:p>
        </p:txBody>
      </p:sp>
    </p:spTree>
    <p:extLst>
      <p:ext uri="{BB962C8B-B14F-4D97-AF65-F5344CB8AC3E}">
        <p14:creationId xmlns:p14="http://schemas.microsoft.com/office/powerpoint/2010/main" val="88265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0EED-DE0A-4B06-9638-FE9F0261EF94}"/>
              </a:ext>
            </a:extLst>
          </p:cNvPr>
          <p:cNvSpPr>
            <a:spLocks noGrp="1"/>
          </p:cNvSpPr>
          <p:nvPr>
            <p:ph type="title"/>
          </p:nvPr>
        </p:nvSpPr>
        <p:spPr/>
        <p:txBody>
          <a:bodyPr/>
          <a:lstStyle/>
          <a:p>
            <a:r>
              <a:rPr lang="en-US" dirty="0"/>
              <a:t>Assumption – Gap Assignment</a:t>
            </a:r>
          </a:p>
        </p:txBody>
      </p:sp>
      <p:sp>
        <p:nvSpPr>
          <p:cNvPr id="3" name="Content Placeholder 2">
            <a:extLst>
              <a:ext uri="{FF2B5EF4-FFF2-40B4-BE49-F238E27FC236}">
                <a16:creationId xmlns:a16="http://schemas.microsoft.com/office/drawing/2014/main" id="{C970E478-557D-4D3C-BF66-21804CAD2C4D}"/>
              </a:ext>
            </a:extLst>
          </p:cNvPr>
          <p:cNvSpPr>
            <a:spLocks noGrp="1"/>
          </p:cNvSpPr>
          <p:nvPr>
            <p:ph idx="1"/>
          </p:nvPr>
        </p:nvSpPr>
        <p:spPr>
          <a:xfrm>
            <a:off x="1066800" y="2108201"/>
            <a:ext cx="10058400" cy="3760891"/>
          </a:xfrm>
        </p:spPr>
        <p:txBody>
          <a:bodyPr/>
          <a:lstStyle/>
          <a:p>
            <a:r>
              <a:rPr lang="en-US" dirty="0"/>
              <a:t>The first main assumption made in this analysis concerns defensive line gap assignments</a:t>
            </a:r>
          </a:p>
          <a:p>
            <a:pPr lvl="1"/>
            <a:r>
              <a:rPr lang="en-US" dirty="0"/>
              <a:t>On each play a player is in a certain Technique that is based on where they line up relative to the Offensive Linemen</a:t>
            </a:r>
          </a:p>
          <a:p>
            <a:pPr lvl="1"/>
            <a:r>
              <a:rPr lang="en-US" dirty="0"/>
              <a:t>Based on where they line up, they have responsibility to cover one or two gaps (spaces between the OL)</a:t>
            </a:r>
          </a:p>
        </p:txBody>
      </p:sp>
      <p:sp>
        <p:nvSpPr>
          <p:cNvPr id="4" name="Rectangle 3">
            <a:extLst>
              <a:ext uri="{FF2B5EF4-FFF2-40B4-BE49-F238E27FC236}">
                <a16:creationId xmlns:a16="http://schemas.microsoft.com/office/drawing/2014/main" id="{58D07A50-970C-4FC8-ADE3-1AD6BAA650F9}"/>
              </a:ext>
            </a:extLst>
          </p:cNvPr>
          <p:cNvSpPr/>
          <p:nvPr/>
        </p:nvSpPr>
        <p:spPr>
          <a:xfrm>
            <a:off x="6022577" y="5879170"/>
            <a:ext cx="420210" cy="370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QB</a:t>
            </a:r>
          </a:p>
        </p:txBody>
      </p:sp>
      <p:sp>
        <p:nvSpPr>
          <p:cNvPr id="6" name="Rectangle 5">
            <a:extLst>
              <a:ext uri="{FF2B5EF4-FFF2-40B4-BE49-F238E27FC236}">
                <a16:creationId xmlns:a16="http://schemas.microsoft.com/office/drawing/2014/main" id="{CBC06F7B-568C-49C7-AD01-2833A89B0EC6}"/>
              </a:ext>
            </a:extLst>
          </p:cNvPr>
          <p:cNvSpPr/>
          <p:nvPr/>
        </p:nvSpPr>
        <p:spPr>
          <a:xfrm>
            <a:off x="3275860" y="4683329"/>
            <a:ext cx="656580" cy="50849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T</a:t>
            </a:r>
          </a:p>
        </p:txBody>
      </p:sp>
      <p:sp>
        <p:nvSpPr>
          <p:cNvPr id="8" name="Rectangle 7">
            <a:extLst>
              <a:ext uri="{FF2B5EF4-FFF2-40B4-BE49-F238E27FC236}">
                <a16:creationId xmlns:a16="http://schemas.microsoft.com/office/drawing/2014/main" id="{F926410A-6DBB-4046-B75C-FC9EC1C3A971}"/>
              </a:ext>
            </a:extLst>
          </p:cNvPr>
          <p:cNvSpPr/>
          <p:nvPr/>
        </p:nvSpPr>
        <p:spPr>
          <a:xfrm>
            <a:off x="4590126" y="4683330"/>
            <a:ext cx="656580" cy="5084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G</a:t>
            </a:r>
          </a:p>
        </p:txBody>
      </p:sp>
      <p:sp>
        <p:nvSpPr>
          <p:cNvPr id="18" name="Rectangle 17">
            <a:extLst>
              <a:ext uri="{FF2B5EF4-FFF2-40B4-BE49-F238E27FC236}">
                <a16:creationId xmlns:a16="http://schemas.microsoft.com/office/drawing/2014/main" id="{725F30B6-863E-47CA-B8ED-40FDC4FB31D5}"/>
              </a:ext>
            </a:extLst>
          </p:cNvPr>
          <p:cNvSpPr/>
          <p:nvPr/>
        </p:nvSpPr>
        <p:spPr>
          <a:xfrm>
            <a:off x="1962334" y="4682620"/>
            <a:ext cx="656580" cy="5099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TE</a:t>
            </a:r>
          </a:p>
        </p:txBody>
      </p:sp>
      <p:cxnSp>
        <p:nvCxnSpPr>
          <p:cNvPr id="20" name="Straight Connector 19">
            <a:extLst>
              <a:ext uri="{FF2B5EF4-FFF2-40B4-BE49-F238E27FC236}">
                <a16:creationId xmlns:a16="http://schemas.microsoft.com/office/drawing/2014/main" id="{C6DEC027-B613-4A9E-AB78-E5CFEA455143}"/>
              </a:ext>
            </a:extLst>
          </p:cNvPr>
          <p:cNvCxnSpPr>
            <a:cxnSpLocks/>
          </p:cNvCxnSpPr>
          <p:nvPr/>
        </p:nvCxnSpPr>
        <p:spPr>
          <a:xfrm>
            <a:off x="738326" y="4591461"/>
            <a:ext cx="11139996" cy="14858"/>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2B29824-0B17-40CF-904E-B73A411472CF}"/>
              </a:ext>
            </a:extLst>
          </p:cNvPr>
          <p:cNvSpPr txBox="1"/>
          <p:nvPr/>
        </p:nvSpPr>
        <p:spPr>
          <a:xfrm>
            <a:off x="63992" y="4388772"/>
            <a:ext cx="1364941" cy="246221"/>
          </a:xfrm>
          <a:prstGeom prst="rect">
            <a:avLst/>
          </a:prstGeom>
          <a:noFill/>
        </p:spPr>
        <p:txBody>
          <a:bodyPr wrap="square" rtlCol="0">
            <a:spAutoFit/>
          </a:bodyPr>
          <a:lstStyle/>
          <a:p>
            <a:r>
              <a:rPr lang="en-US" sz="1000" dirty="0"/>
              <a:t>Line of Scrimmage</a:t>
            </a:r>
          </a:p>
        </p:txBody>
      </p:sp>
      <p:sp>
        <p:nvSpPr>
          <p:cNvPr id="22" name="Oval 21">
            <a:extLst>
              <a:ext uri="{FF2B5EF4-FFF2-40B4-BE49-F238E27FC236}">
                <a16:creationId xmlns:a16="http://schemas.microsoft.com/office/drawing/2014/main" id="{31F55E1B-E669-47DF-9B6A-29D8F93EA9C8}"/>
              </a:ext>
            </a:extLst>
          </p:cNvPr>
          <p:cNvSpPr/>
          <p:nvPr/>
        </p:nvSpPr>
        <p:spPr>
          <a:xfrm>
            <a:off x="1181783" y="4071816"/>
            <a:ext cx="355481"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OS</a:t>
            </a:r>
          </a:p>
        </p:txBody>
      </p:sp>
      <p:sp>
        <p:nvSpPr>
          <p:cNvPr id="23" name="Arrow: Right 22">
            <a:extLst>
              <a:ext uri="{FF2B5EF4-FFF2-40B4-BE49-F238E27FC236}">
                <a16:creationId xmlns:a16="http://schemas.microsoft.com/office/drawing/2014/main" id="{856B1727-14F1-4BAA-A238-4980F34C6D31}"/>
              </a:ext>
            </a:extLst>
          </p:cNvPr>
          <p:cNvSpPr/>
          <p:nvPr/>
        </p:nvSpPr>
        <p:spPr>
          <a:xfrm rot="10800000">
            <a:off x="3391269" y="5965893"/>
            <a:ext cx="2166331" cy="14194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6D34AC3E-3E4A-41B0-90ED-784C557237AC}"/>
              </a:ext>
            </a:extLst>
          </p:cNvPr>
          <p:cNvSpPr/>
          <p:nvPr/>
        </p:nvSpPr>
        <p:spPr>
          <a:xfrm>
            <a:off x="6907763" y="5992529"/>
            <a:ext cx="2172246" cy="11531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7CF1FCDE-CA74-4B91-85C7-8D1613264592}"/>
              </a:ext>
            </a:extLst>
          </p:cNvPr>
          <p:cNvSpPr txBox="1"/>
          <p:nvPr/>
        </p:nvSpPr>
        <p:spPr>
          <a:xfrm>
            <a:off x="2278600" y="5885194"/>
            <a:ext cx="1163715" cy="276999"/>
          </a:xfrm>
          <a:prstGeom prst="rect">
            <a:avLst/>
          </a:prstGeom>
          <a:noFill/>
        </p:spPr>
        <p:txBody>
          <a:bodyPr wrap="square" rtlCol="0">
            <a:spAutoFit/>
          </a:bodyPr>
          <a:lstStyle/>
          <a:p>
            <a:r>
              <a:rPr lang="en-US" sz="1200" dirty="0"/>
              <a:t>Offensive Left</a:t>
            </a:r>
          </a:p>
        </p:txBody>
      </p:sp>
      <p:sp>
        <p:nvSpPr>
          <p:cNvPr id="28" name="TextBox 27">
            <a:extLst>
              <a:ext uri="{FF2B5EF4-FFF2-40B4-BE49-F238E27FC236}">
                <a16:creationId xmlns:a16="http://schemas.microsoft.com/office/drawing/2014/main" id="{CEC609D1-7B2F-417B-9BBC-0A39664B386E}"/>
              </a:ext>
            </a:extLst>
          </p:cNvPr>
          <p:cNvSpPr txBox="1"/>
          <p:nvPr/>
        </p:nvSpPr>
        <p:spPr>
          <a:xfrm>
            <a:off x="9142150" y="5920381"/>
            <a:ext cx="1163715" cy="276999"/>
          </a:xfrm>
          <a:prstGeom prst="rect">
            <a:avLst/>
          </a:prstGeom>
          <a:noFill/>
        </p:spPr>
        <p:txBody>
          <a:bodyPr wrap="square" rtlCol="0">
            <a:spAutoFit/>
          </a:bodyPr>
          <a:lstStyle/>
          <a:p>
            <a:r>
              <a:rPr lang="en-US" sz="1200" dirty="0"/>
              <a:t>Offensive Right</a:t>
            </a:r>
          </a:p>
        </p:txBody>
      </p:sp>
      <p:sp>
        <p:nvSpPr>
          <p:cNvPr id="30" name="Arrow: Right 29">
            <a:extLst>
              <a:ext uri="{FF2B5EF4-FFF2-40B4-BE49-F238E27FC236}">
                <a16:creationId xmlns:a16="http://schemas.microsoft.com/office/drawing/2014/main" id="{43EC6B27-99B3-499A-AD2F-F452C8D29193}"/>
              </a:ext>
            </a:extLst>
          </p:cNvPr>
          <p:cNvSpPr/>
          <p:nvPr/>
        </p:nvSpPr>
        <p:spPr>
          <a:xfrm rot="10800000">
            <a:off x="3391269" y="3499381"/>
            <a:ext cx="2166332" cy="13665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D4AEA334-88B3-4642-A914-DE092A713558}"/>
              </a:ext>
            </a:extLst>
          </p:cNvPr>
          <p:cNvSpPr txBox="1"/>
          <p:nvPr/>
        </p:nvSpPr>
        <p:spPr>
          <a:xfrm>
            <a:off x="2103638" y="3436572"/>
            <a:ext cx="1287631" cy="276999"/>
          </a:xfrm>
          <a:prstGeom prst="rect">
            <a:avLst/>
          </a:prstGeom>
          <a:noFill/>
        </p:spPr>
        <p:txBody>
          <a:bodyPr wrap="square" rtlCol="0">
            <a:spAutoFit/>
          </a:bodyPr>
          <a:lstStyle/>
          <a:p>
            <a:r>
              <a:rPr lang="en-US" sz="1200" dirty="0"/>
              <a:t>Defensive Right</a:t>
            </a:r>
          </a:p>
        </p:txBody>
      </p:sp>
      <p:sp>
        <p:nvSpPr>
          <p:cNvPr id="34" name="Arrow: Right 33">
            <a:extLst>
              <a:ext uri="{FF2B5EF4-FFF2-40B4-BE49-F238E27FC236}">
                <a16:creationId xmlns:a16="http://schemas.microsoft.com/office/drawing/2014/main" id="{24127C4A-8258-4EAA-81CD-36A136E1120B}"/>
              </a:ext>
            </a:extLst>
          </p:cNvPr>
          <p:cNvSpPr/>
          <p:nvPr/>
        </p:nvSpPr>
        <p:spPr>
          <a:xfrm>
            <a:off x="6907762" y="3499384"/>
            <a:ext cx="2117134" cy="13666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6A6497A5-64BD-4F61-A6C6-BF6A17643A25}"/>
              </a:ext>
            </a:extLst>
          </p:cNvPr>
          <p:cNvSpPr txBox="1"/>
          <p:nvPr/>
        </p:nvSpPr>
        <p:spPr>
          <a:xfrm>
            <a:off x="9088888" y="3426388"/>
            <a:ext cx="1163715" cy="276999"/>
          </a:xfrm>
          <a:prstGeom prst="rect">
            <a:avLst/>
          </a:prstGeom>
          <a:noFill/>
        </p:spPr>
        <p:txBody>
          <a:bodyPr wrap="square" rtlCol="0">
            <a:spAutoFit/>
          </a:bodyPr>
          <a:lstStyle/>
          <a:p>
            <a:r>
              <a:rPr lang="en-US" sz="1200" dirty="0"/>
              <a:t>Defensive Left</a:t>
            </a:r>
          </a:p>
        </p:txBody>
      </p:sp>
      <p:sp>
        <p:nvSpPr>
          <p:cNvPr id="40" name="Oval 39">
            <a:extLst>
              <a:ext uri="{FF2B5EF4-FFF2-40B4-BE49-F238E27FC236}">
                <a16:creationId xmlns:a16="http://schemas.microsoft.com/office/drawing/2014/main" id="{70020031-295E-4AE7-AFED-C1A555872309}"/>
              </a:ext>
            </a:extLst>
          </p:cNvPr>
          <p:cNvSpPr/>
          <p:nvPr/>
        </p:nvSpPr>
        <p:spPr>
          <a:xfrm>
            <a:off x="1722429" y="4071816"/>
            <a:ext cx="355481"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9</a:t>
            </a:r>
          </a:p>
        </p:txBody>
      </p:sp>
      <p:sp>
        <p:nvSpPr>
          <p:cNvPr id="42" name="Oval 41">
            <a:extLst>
              <a:ext uri="{FF2B5EF4-FFF2-40B4-BE49-F238E27FC236}">
                <a16:creationId xmlns:a16="http://schemas.microsoft.com/office/drawing/2014/main" id="{5EAC19FB-A322-48CF-8A7B-E34BC1F70884}"/>
              </a:ext>
            </a:extLst>
          </p:cNvPr>
          <p:cNvSpPr/>
          <p:nvPr/>
        </p:nvSpPr>
        <p:spPr>
          <a:xfrm>
            <a:off x="4360500"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3</a:t>
            </a:r>
          </a:p>
        </p:txBody>
      </p:sp>
      <p:sp>
        <p:nvSpPr>
          <p:cNvPr id="44" name="Oval 43">
            <a:extLst>
              <a:ext uri="{FF2B5EF4-FFF2-40B4-BE49-F238E27FC236}">
                <a16:creationId xmlns:a16="http://schemas.microsoft.com/office/drawing/2014/main" id="{3B80D9DF-FF5D-44B0-A6F0-EF524FE0CD9A}"/>
              </a:ext>
            </a:extLst>
          </p:cNvPr>
          <p:cNvSpPr/>
          <p:nvPr/>
        </p:nvSpPr>
        <p:spPr>
          <a:xfrm>
            <a:off x="2139225"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6</a:t>
            </a:r>
          </a:p>
        </p:txBody>
      </p:sp>
      <p:sp>
        <p:nvSpPr>
          <p:cNvPr id="46" name="Oval 45">
            <a:extLst>
              <a:ext uri="{FF2B5EF4-FFF2-40B4-BE49-F238E27FC236}">
                <a16:creationId xmlns:a16="http://schemas.microsoft.com/office/drawing/2014/main" id="{599FADC2-0566-4874-B598-45A0163481D4}"/>
              </a:ext>
            </a:extLst>
          </p:cNvPr>
          <p:cNvSpPr/>
          <p:nvPr/>
        </p:nvSpPr>
        <p:spPr>
          <a:xfrm>
            <a:off x="2499632"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7</a:t>
            </a:r>
          </a:p>
        </p:txBody>
      </p:sp>
      <p:sp>
        <p:nvSpPr>
          <p:cNvPr id="48" name="Oval 47">
            <a:extLst>
              <a:ext uri="{FF2B5EF4-FFF2-40B4-BE49-F238E27FC236}">
                <a16:creationId xmlns:a16="http://schemas.microsoft.com/office/drawing/2014/main" id="{4A3F79CA-6A40-4C14-8AAC-3ABF692EB5CE}"/>
              </a:ext>
            </a:extLst>
          </p:cNvPr>
          <p:cNvSpPr/>
          <p:nvPr/>
        </p:nvSpPr>
        <p:spPr>
          <a:xfrm>
            <a:off x="3019742"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5</a:t>
            </a:r>
          </a:p>
        </p:txBody>
      </p:sp>
      <p:sp>
        <p:nvSpPr>
          <p:cNvPr id="50" name="Oval 49">
            <a:extLst>
              <a:ext uri="{FF2B5EF4-FFF2-40B4-BE49-F238E27FC236}">
                <a16:creationId xmlns:a16="http://schemas.microsoft.com/office/drawing/2014/main" id="{FF168669-92C8-40D1-AB2C-1511860BF56D}"/>
              </a:ext>
            </a:extLst>
          </p:cNvPr>
          <p:cNvSpPr/>
          <p:nvPr/>
        </p:nvSpPr>
        <p:spPr>
          <a:xfrm>
            <a:off x="3430066"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4</a:t>
            </a:r>
          </a:p>
        </p:txBody>
      </p:sp>
      <p:sp>
        <p:nvSpPr>
          <p:cNvPr id="52" name="Oval 51">
            <a:extLst>
              <a:ext uri="{FF2B5EF4-FFF2-40B4-BE49-F238E27FC236}">
                <a16:creationId xmlns:a16="http://schemas.microsoft.com/office/drawing/2014/main" id="{FD20FD86-33EB-4F9E-B421-E51DFF8E2310}"/>
              </a:ext>
            </a:extLst>
          </p:cNvPr>
          <p:cNvSpPr/>
          <p:nvPr/>
        </p:nvSpPr>
        <p:spPr>
          <a:xfrm>
            <a:off x="3817782"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4i</a:t>
            </a:r>
          </a:p>
        </p:txBody>
      </p:sp>
      <p:sp>
        <p:nvSpPr>
          <p:cNvPr id="54" name="Rectangle 53">
            <a:extLst>
              <a:ext uri="{FF2B5EF4-FFF2-40B4-BE49-F238E27FC236}">
                <a16:creationId xmlns:a16="http://schemas.microsoft.com/office/drawing/2014/main" id="{D368E72A-74F5-4007-B212-7DF433D4A6C9}"/>
              </a:ext>
            </a:extLst>
          </p:cNvPr>
          <p:cNvSpPr/>
          <p:nvPr/>
        </p:nvSpPr>
        <p:spPr>
          <a:xfrm>
            <a:off x="5904392" y="4683330"/>
            <a:ext cx="656580" cy="5084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C</a:t>
            </a:r>
          </a:p>
        </p:txBody>
      </p:sp>
      <p:sp>
        <p:nvSpPr>
          <p:cNvPr id="56" name="Rectangle 55">
            <a:extLst>
              <a:ext uri="{FF2B5EF4-FFF2-40B4-BE49-F238E27FC236}">
                <a16:creationId xmlns:a16="http://schemas.microsoft.com/office/drawing/2014/main" id="{BEF9AF9F-F32A-481D-BDD6-E15AC47573B8}"/>
              </a:ext>
            </a:extLst>
          </p:cNvPr>
          <p:cNvSpPr/>
          <p:nvPr/>
        </p:nvSpPr>
        <p:spPr>
          <a:xfrm>
            <a:off x="7217918" y="4683330"/>
            <a:ext cx="656580" cy="5084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G</a:t>
            </a:r>
          </a:p>
        </p:txBody>
      </p:sp>
      <p:sp>
        <p:nvSpPr>
          <p:cNvPr id="58" name="Rectangle 57">
            <a:extLst>
              <a:ext uri="{FF2B5EF4-FFF2-40B4-BE49-F238E27FC236}">
                <a16:creationId xmlns:a16="http://schemas.microsoft.com/office/drawing/2014/main" id="{FFEE21A9-42BE-4558-9391-54F703CCE5F5}"/>
              </a:ext>
            </a:extLst>
          </p:cNvPr>
          <p:cNvSpPr/>
          <p:nvPr/>
        </p:nvSpPr>
        <p:spPr>
          <a:xfrm>
            <a:off x="8531444" y="4683330"/>
            <a:ext cx="656580" cy="5084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T</a:t>
            </a:r>
          </a:p>
        </p:txBody>
      </p:sp>
      <p:sp>
        <p:nvSpPr>
          <p:cNvPr id="60" name="Rectangle 59">
            <a:extLst>
              <a:ext uri="{FF2B5EF4-FFF2-40B4-BE49-F238E27FC236}">
                <a16:creationId xmlns:a16="http://schemas.microsoft.com/office/drawing/2014/main" id="{AD80A9BB-A97F-4C12-8B87-1DC42499B3A7}"/>
              </a:ext>
            </a:extLst>
          </p:cNvPr>
          <p:cNvSpPr/>
          <p:nvPr/>
        </p:nvSpPr>
        <p:spPr>
          <a:xfrm>
            <a:off x="9844970" y="4683330"/>
            <a:ext cx="656580" cy="5084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TE</a:t>
            </a:r>
          </a:p>
        </p:txBody>
      </p:sp>
      <p:sp>
        <p:nvSpPr>
          <p:cNvPr id="62" name="Oval 61">
            <a:extLst>
              <a:ext uri="{FF2B5EF4-FFF2-40B4-BE49-F238E27FC236}">
                <a16:creationId xmlns:a16="http://schemas.microsoft.com/office/drawing/2014/main" id="{CD04EB82-FBF7-4BB7-9ABA-078A9BCC5572}"/>
              </a:ext>
            </a:extLst>
          </p:cNvPr>
          <p:cNvSpPr/>
          <p:nvPr/>
        </p:nvSpPr>
        <p:spPr>
          <a:xfrm>
            <a:off x="4747113"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2</a:t>
            </a:r>
          </a:p>
        </p:txBody>
      </p:sp>
      <p:sp>
        <p:nvSpPr>
          <p:cNvPr id="64" name="Oval 63">
            <a:extLst>
              <a:ext uri="{FF2B5EF4-FFF2-40B4-BE49-F238E27FC236}">
                <a16:creationId xmlns:a16="http://schemas.microsoft.com/office/drawing/2014/main" id="{20F1F5F5-F8F1-43EC-B9A8-49649E050D92}"/>
              </a:ext>
            </a:extLst>
          </p:cNvPr>
          <p:cNvSpPr/>
          <p:nvPr/>
        </p:nvSpPr>
        <p:spPr>
          <a:xfrm>
            <a:off x="5121988"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2i</a:t>
            </a:r>
          </a:p>
        </p:txBody>
      </p:sp>
      <p:sp>
        <p:nvSpPr>
          <p:cNvPr id="66" name="Oval 65">
            <a:extLst>
              <a:ext uri="{FF2B5EF4-FFF2-40B4-BE49-F238E27FC236}">
                <a16:creationId xmlns:a16="http://schemas.microsoft.com/office/drawing/2014/main" id="{32F09BDD-F713-4563-8529-2AD9994C5435}"/>
              </a:ext>
            </a:extLst>
          </p:cNvPr>
          <p:cNvSpPr/>
          <p:nvPr/>
        </p:nvSpPr>
        <p:spPr>
          <a:xfrm>
            <a:off x="6075011"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0</a:t>
            </a:r>
          </a:p>
        </p:txBody>
      </p:sp>
      <p:sp>
        <p:nvSpPr>
          <p:cNvPr id="68" name="Oval 67">
            <a:extLst>
              <a:ext uri="{FF2B5EF4-FFF2-40B4-BE49-F238E27FC236}">
                <a16:creationId xmlns:a16="http://schemas.microsoft.com/office/drawing/2014/main" id="{3069094C-41A5-4606-A1BF-38C585EF4A4F}"/>
              </a:ext>
            </a:extLst>
          </p:cNvPr>
          <p:cNvSpPr/>
          <p:nvPr/>
        </p:nvSpPr>
        <p:spPr>
          <a:xfrm>
            <a:off x="5671450"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1</a:t>
            </a:r>
          </a:p>
        </p:txBody>
      </p:sp>
      <p:sp>
        <p:nvSpPr>
          <p:cNvPr id="70" name="Oval 69">
            <a:extLst>
              <a:ext uri="{FF2B5EF4-FFF2-40B4-BE49-F238E27FC236}">
                <a16:creationId xmlns:a16="http://schemas.microsoft.com/office/drawing/2014/main" id="{515611AA-955D-4C22-B9A0-0E08176CC17A}"/>
              </a:ext>
            </a:extLst>
          </p:cNvPr>
          <p:cNvSpPr/>
          <p:nvPr/>
        </p:nvSpPr>
        <p:spPr>
          <a:xfrm>
            <a:off x="6075011" y="3531393"/>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OB</a:t>
            </a:r>
          </a:p>
        </p:txBody>
      </p:sp>
      <p:sp>
        <p:nvSpPr>
          <p:cNvPr id="72" name="Oval 71">
            <a:extLst>
              <a:ext uri="{FF2B5EF4-FFF2-40B4-BE49-F238E27FC236}">
                <a16:creationId xmlns:a16="http://schemas.microsoft.com/office/drawing/2014/main" id="{2514A1CC-91B8-49DF-B1BF-D75D5760ADA8}"/>
              </a:ext>
            </a:extLst>
          </p:cNvPr>
          <p:cNvSpPr/>
          <p:nvPr/>
        </p:nvSpPr>
        <p:spPr>
          <a:xfrm>
            <a:off x="6471444"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1</a:t>
            </a:r>
          </a:p>
        </p:txBody>
      </p:sp>
      <p:sp>
        <p:nvSpPr>
          <p:cNvPr id="74" name="Oval 73">
            <a:extLst>
              <a:ext uri="{FF2B5EF4-FFF2-40B4-BE49-F238E27FC236}">
                <a16:creationId xmlns:a16="http://schemas.microsoft.com/office/drawing/2014/main" id="{51D24FC8-D5AA-4B87-AEE1-94986B3C2C5F}"/>
              </a:ext>
            </a:extLst>
          </p:cNvPr>
          <p:cNvSpPr/>
          <p:nvPr/>
        </p:nvSpPr>
        <p:spPr>
          <a:xfrm>
            <a:off x="7005445"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2i</a:t>
            </a:r>
          </a:p>
        </p:txBody>
      </p:sp>
      <p:sp>
        <p:nvSpPr>
          <p:cNvPr id="76" name="Oval 75">
            <a:extLst>
              <a:ext uri="{FF2B5EF4-FFF2-40B4-BE49-F238E27FC236}">
                <a16:creationId xmlns:a16="http://schemas.microsoft.com/office/drawing/2014/main" id="{784D97B5-2123-468D-9C34-B30B6515F543}"/>
              </a:ext>
            </a:extLst>
          </p:cNvPr>
          <p:cNvSpPr/>
          <p:nvPr/>
        </p:nvSpPr>
        <p:spPr>
          <a:xfrm>
            <a:off x="7410811"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2</a:t>
            </a:r>
          </a:p>
        </p:txBody>
      </p:sp>
      <p:sp>
        <p:nvSpPr>
          <p:cNvPr id="78" name="Oval 77">
            <a:extLst>
              <a:ext uri="{FF2B5EF4-FFF2-40B4-BE49-F238E27FC236}">
                <a16:creationId xmlns:a16="http://schemas.microsoft.com/office/drawing/2014/main" id="{C58EE9B2-96D6-4406-80F0-F29C878F895C}"/>
              </a:ext>
            </a:extLst>
          </p:cNvPr>
          <p:cNvSpPr/>
          <p:nvPr/>
        </p:nvSpPr>
        <p:spPr>
          <a:xfrm>
            <a:off x="7797424"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3</a:t>
            </a:r>
          </a:p>
        </p:txBody>
      </p:sp>
      <p:sp>
        <p:nvSpPr>
          <p:cNvPr id="80" name="Oval 79">
            <a:extLst>
              <a:ext uri="{FF2B5EF4-FFF2-40B4-BE49-F238E27FC236}">
                <a16:creationId xmlns:a16="http://schemas.microsoft.com/office/drawing/2014/main" id="{B1F4D61A-B4F5-4F98-B71F-69EE09BB99EC}"/>
              </a:ext>
            </a:extLst>
          </p:cNvPr>
          <p:cNvSpPr/>
          <p:nvPr/>
        </p:nvSpPr>
        <p:spPr>
          <a:xfrm>
            <a:off x="8335148"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4i</a:t>
            </a:r>
          </a:p>
        </p:txBody>
      </p:sp>
      <p:sp>
        <p:nvSpPr>
          <p:cNvPr id="82" name="Oval 81">
            <a:extLst>
              <a:ext uri="{FF2B5EF4-FFF2-40B4-BE49-F238E27FC236}">
                <a16:creationId xmlns:a16="http://schemas.microsoft.com/office/drawing/2014/main" id="{2A51C3F4-A627-4F35-B6C6-5157BCC002A8}"/>
              </a:ext>
            </a:extLst>
          </p:cNvPr>
          <p:cNvSpPr/>
          <p:nvPr/>
        </p:nvSpPr>
        <p:spPr>
          <a:xfrm>
            <a:off x="8737258"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4</a:t>
            </a:r>
          </a:p>
        </p:txBody>
      </p:sp>
      <p:sp>
        <p:nvSpPr>
          <p:cNvPr id="84" name="Oval 83">
            <a:extLst>
              <a:ext uri="{FF2B5EF4-FFF2-40B4-BE49-F238E27FC236}">
                <a16:creationId xmlns:a16="http://schemas.microsoft.com/office/drawing/2014/main" id="{A6FDD203-BB70-4246-B703-B2602F3161FD}"/>
              </a:ext>
            </a:extLst>
          </p:cNvPr>
          <p:cNvSpPr/>
          <p:nvPr/>
        </p:nvSpPr>
        <p:spPr>
          <a:xfrm>
            <a:off x="9101814"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5</a:t>
            </a:r>
          </a:p>
        </p:txBody>
      </p:sp>
      <p:sp>
        <p:nvSpPr>
          <p:cNvPr id="86" name="Oval 85">
            <a:extLst>
              <a:ext uri="{FF2B5EF4-FFF2-40B4-BE49-F238E27FC236}">
                <a16:creationId xmlns:a16="http://schemas.microsoft.com/office/drawing/2014/main" id="{24F5F9DD-493B-4F9D-8791-CBCB9CCC072B}"/>
              </a:ext>
            </a:extLst>
          </p:cNvPr>
          <p:cNvSpPr/>
          <p:nvPr/>
        </p:nvSpPr>
        <p:spPr>
          <a:xfrm>
            <a:off x="9616908"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7</a:t>
            </a:r>
          </a:p>
        </p:txBody>
      </p:sp>
      <p:sp>
        <p:nvSpPr>
          <p:cNvPr id="88" name="Oval 87">
            <a:extLst>
              <a:ext uri="{FF2B5EF4-FFF2-40B4-BE49-F238E27FC236}">
                <a16:creationId xmlns:a16="http://schemas.microsoft.com/office/drawing/2014/main" id="{DFC359D7-1DD6-4788-A9D5-C09D1725233A}"/>
              </a:ext>
            </a:extLst>
          </p:cNvPr>
          <p:cNvSpPr/>
          <p:nvPr/>
        </p:nvSpPr>
        <p:spPr>
          <a:xfrm>
            <a:off x="10007756"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6</a:t>
            </a:r>
          </a:p>
        </p:txBody>
      </p:sp>
      <p:sp>
        <p:nvSpPr>
          <p:cNvPr id="90" name="Oval 89">
            <a:extLst>
              <a:ext uri="{FF2B5EF4-FFF2-40B4-BE49-F238E27FC236}">
                <a16:creationId xmlns:a16="http://schemas.microsoft.com/office/drawing/2014/main" id="{1579C4F7-7970-4736-BFD8-6A816FEB838F}"/>
              </a:ext>
            </a:extLst>
          </p:cNvPr>
          <p:cNvSpPr/>
          <p:nvPr/>
        </p:nvSpPr>
        <p:spPr>
          <a:xfrm>
            <a:off x="10419964"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9</a:t>
            </a:r>
          </a:p>
        </p:txBody>
      </p:sp>
      <p:sp>
        <p:nvSpPr>
          <p:cNvPr id="92" name="Oval 91">
            <a:extLst>
              <a:ext uri="{FF2B5EF4-FFF2-40B4-BE49-F238E27FC236}">
                <a16:creationId xmlns:a16="http://schemas.microsoft.com/office/drawing/2014/main" id="{EF4F1B3A-727A-4C71-920D-7759B42EF35D}"/>
              </a:ext>
            </a:extLst>
          </p:cNvPr>
          <p:cNvSpPr/>
          <p:nvPr/>
        </p:nvSpPr>
        <p:spPr>
          <a:xfrm>
            <a:off x="10926918" y="4071816"/>
            <a:ext cx="315342" cy="433428"/>
          </a:xfrm>
          <a:prstGeom prst="ellipse">
            <a:avLst/>
          </a:prstGeom>
          <a:solidFill>
            <a:srgbClr val="79DCFF"/>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OS</a:t>
            </a:r>
          </a:p>
        </p:txBody>
      </p:sp>
      <p:sp>
        <p:nvSpPr>
          <p:cNvPr id="126" name="Arrow: Up 125">
            <a:extLst>
              <a:ext uri="{FF2B5EF4-FFF2-40B4-BE49-F238E27FC236}">
                <a16:creationId xmlns:a16="http://schemas.microsoft.com/office/drawing/2014/main" id="{0D349552-CA24-44A4-9385-450CCB10B1AD}"/>
              </a:ext>
            </a:extLst>
          </p:cNvPr>
          <p:cNvSpPr/>
          <p:nvPr/>
        </p:nvSpPr>
        <p:spPr>
          <a:xfrm>
            <a:off x="1399843" y="5270672"/>
            <a:ext cx="420210" cy="5443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28" name="Arrow: Up 127">
            <a:extLst>
              <a:ext uri="{FF2B5EF4-FFF2-40B4-BE49-F238E27FC236}">
                <a16:creationId xmlns:a16="http://schemas.microsoft.com/office/drawing/2014/main" id="{41D933D2-AC39-4D17-A662-9A98B1AB18B6}"/>
              </a:ext>
            </a:extLst>
          </p:cNvPr>
          <p:cNvSpPr/>
          <p:nvPr/>
        </p:nvSpPr>
        <p:spPr>
          <a:xfrm>
            <a:off x="10716998" y="5270672"/>
            <a:ext cx="420210" cy="5443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30" name="Arrow: Up 129">
            <a:extLst>
              <a:ext uri="{FF2B5EF4-FFF2-40B4-BE49-F238E27FC236}">
                <a16:creationId xmlns:a16="http://schemas.microsoft.com/office/drawing/2014/main" id="{7BAFA925-3C6A-478C-943E-84B69D6F55B5}"/>
              </a:ext>
            </a:extLst>
          </p:cNvPr>
          <p:cNvSpPr/>
          <p:nvPr/>
        </p:nvSpPr>
        <p:spPr>
          <a:xfrm>
            <a:off x="2765288" y="5270672"/>
            <a:ext cx="420210" cy="544362"/>
          </a:xfrm>
          <a:prstGeom prst="upArrow">
            <a:avLst/>
          </a:prstGeom>
          <a:solidFill>
            <a:srgbClr val="92D050"/>
          </a:solidFill>
          <a:ln>
            <a:solidFill>
              <a:srgbClr val="619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4" name="Arrow: Up 133">
            <a:extLst>
              <a:ext uri="{FF2B5EF4-FFF2-40B4-BE49-F238E27FC236}">
                <a16:creationId xmlns:a16="http://schemas.microsoft.com/office/drawing/2014/main" id="{888807E0-F515-41E5-AA9F-AB787535EB01}"/>
              </a:ext>
            </a:extLst>
          </p:cNvPr>
          <p:cNvSpPr/>
          <p:nvPr/>
        </p:nvSpPr>
        <p:spPr>
          <a:xfrm>
            <a:off x="9354369" y="5270672"/>
            <a:ext cx="420210" cy="544362"/>
          </a:xfrm>
          <a:prstGeom prst="upArrow">
            <a:avLst/>
          </a:prstGeom>
          <a:solidFill>
            <a:srgbClr val="92D050"/>
          </a:solidFill>
          <a:ln>
            <a:solidFill>
              <a:srgbClr val="619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6" name="Arrow: Up 135">
            <a:extLst>
              <a:ext uri="{FF2B5EF4-FFF2-40B4-BE49-F238E27FC236}">
                <a16:creationId xmlns:a16="http://schemas.microsoft.com/office/drawing/2014/main" id="{1904704B-7589-47F1-BF22-CDC776D44D93}"/>
              </a:ext>
            </a:extLst>
          </p:cNvPr>
          <p:cNvSpPr/>
          <p:nvPr/>
        </p:nvSpPr>
        <p:spPr>
          <a:xfrm>
            <a:off x="4067045" y="5270672"/>
            <a:ext cx="420210" cy="544362"/>
          </a:xfrm>
          <a:prstGeom prst="up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8" name="Arrow: Up 137">
            <a:extLst>
              <a:ext uri="{FF2B5EF4-FFF2-40B4-BE49-F238E27FC236}">
                <a16:creationId xmlns:a16="http://schemas.microsoft.com/office/drawing/2014/main" id="{936C9DC6-8F1B-4B8D-8B71-4F9892EE977E}"/>
              </a:ext>
            </a:extLst>
          </p:cNvPr>
          <p:cNvSpPr/>
          <p:nvPr/>
        </p:nvSpPr>
        <p:spPr>
          <a:xfrm>
            <a:off x="8059650" y="5270672"/>
            <a:ext cx="420210" cy="544362"/>
          </a:xfrm>
          <a:prstGeom prst="up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0" name="Arrow: Up 139">
            <a:extLst>
              <a:ext uri="{FF2B5EF4-FFF2-40B4-BE49-F238E27FC236}">
                <a16:creationId xmlns:a16="http://schemas.microsoft.com/office/drawing/2014/main" id="{B1BF659B-18FF-42C4-9747-26A2EECA7B45}"/>
              </a:ext>
            </a:extLst>
          </p:cNvPr>
          <p:cNvSpPr/>
          <p:nvPr/>
        </p:nvSpPr>
        <p:spPr>
          <a:xfrm>
            <a:off x="5397913" y="5270672"/>
            <a:ext cx="420210" cy="544362"/>
          </a:xfrm>
          <a:prstGeom prst="upArrow">
            <a:avLst/>
          </a:prstGeom>
          <a:solidFill>
            <a:srgbClr val="A568D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2" name="Arrow: Up 141">
            <a:extLst>
              <a:ext uri="{FF2B5EF4-FFF2-40B4-BE49-F238E27FC236}">
                <a16:creationId xmlns:a16="http://schemas.microsoft.com/office/drawing/2014/main" id="{A44CCDAA-B7F7-46C6-A9E5-CF3313F96E2E}"/>
              </a:ext>
            </a:extLst>
          </p:cNvPr>
          <p:cNvSpPr/>
          <p:nvPr/>
        </p:nvSpPr>
        <p:spPr>
          <a:xfrm>
            <a:off x="6695874" y="5270672"/>
            <a:ext cx="420210" cy="544362"/>
          </a:xfrm>
          <a:prstGeom prst="upArrow">
            <a:avLst/>
          </a:prstGeom>
          <a:solidFill>
            <a:srgbClr val="A568D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4" name="Arrow: Up 143">
            <a:extLst>
              <a:ext uri="{FF2B5EF4-FFF2-40B4-BE49-F238E27FC236}">
                <a16:creationId xmlns:a16="http://schemas.microsoft.com/office/drawing/2014/main" id="{CD78F31E-2025-41B8-B147-62745CDDF3A3}"/>
              </a:ext>
            </a:extLst>
          </p:cNvPr>
          <p:cNvSpPr/>
          <p:nvPr/>
        </p:nvSpPr>
        <p:spPr>
          <a:xfrm>
            <a:off x="6023392" y="5270672"/>
            <a:ext cx="420210" cy="544362"/>
          </a:xfrm>
          <a:prstGeom prst="upArrow">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45" name="TextBox 144">
            <a:extLst>
              <a:ext uri="{FF2B5EF4-FFF2-40B4-BE49-F238E27FC236}">
                <a16:creationId xmlns:a16="http://schemas.microsoft.com/office/drawing/2014/main" id="{A33D0C8A-03BF-4A60-ACD9-E3DB6A48EADC}"/>
              </a:ext>
            </a:extLst>
          </p:cNvPr>
          <p:cNvSpPr txBox="1"/>
          <p:nvPr/>
        </p:nvSpPr>
        <p:spPr>
          <a:xfrm>
            <a:off x="163315" y="5338401"/>
            <a:ext cx="1119467" cy="600164"/>
          </a:xfrm>
          <a:prstGeom prst="rect">
            <a:avLst/>
          </a:prstGeom>
          <a:noFill/>
        </p:spPr>
        <p:txBody>
          <a:bodyPr wrap="square" rtlCol="0">
            <a:spAutoFit/>
          </a:bodyPr>
          <a:lstStyle/>
          <a:p>
            <a:r>
              <a:rPr lang="en-US" sz="1100" dirty="0"/>
              <a:t>Gap with responsible DL boxed</a:t>
            </a:r>
          </a:p>
        </p:txBody>
      </p:sp>
      <p:sp>
        <p:nvSpPr>
          <p:cNvPr id="147" name="Rectangle: Rounded Corners 146">
            <a:extLst>
              <a:ext uri="{FF2B5EF4-FFF2-40B4-BE49-F238E27FC236}">
                <a16:creationId xmlns:a16="http://schemas.microsoft.com/office/drawing/2014/main" id="{0B4190F5-7FAB-4EFE-96C9-C194427E453A}"/>
              </a:ext>
            </a:extLst>
          </p:cNvPr>
          <p:cNvSpPr/>
          <p:nvPr/>
        </p:nvSpPr>
        <p:spPr>
          <a:xfrm>
            <a:off x="1066800" y="3964821"/>
            <a:ext cx="1420824" cy="66373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9" name="Rectangle: Rounded Corners 148">
            <a:extLst>
              <a:ext uri="{FF2B5EF4-FFF2-40B4-BE49-F238E27FC236}">
                <a16:creationId xmlns:a16="http://schemas.microsoft.com/office/drawing/2014/main" id="{9EA5D2C3-F977-435A-897D-21DA92BD3DDF}"/>
              </a:ext>
            </a:extLst>
          </p:cNvPr>
          <p:cNvSpPr/>
          <p:nvPr/>
        </p:nvSpPr>
        <p:spPr>
          <a:xfrm>
            <a:off x="9970435" y="3950119"/>
            <a:ext cx="1420824" cy="66373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1" name="Rectangle: Rounded Corners 150">
            <a:extLst>
              <a:ext uri="{FF2B5EF4-FFF2-40B4-BE49-F238E27FC236}">
                <a16:creationId xmlns:a16="http://schemas.microsoft.com/office/drawing/2014/main" id="{8C5E161B-1F31-4FEF-8A28-2D020EDF38FD}"/>
              </a:ext>
            </a:extLst>
          </p:cNvPr>
          <p:cNvSpPr/>
          <p:nvPr/>
        </p:nvSpPr>
        <p:spPr>
          <a:xfrm>
            <a:off x="2108274" y="3984897"/>
            <a:ext cx="1660294" cy="663738"/>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3" name="Rectangle: Rounded Corners 152">
            <a:extLst>
              <a:ext uri="{FF2B5EF4-FFF2-40B4-BE49-F238E27FC236}">
                <a16:creationId xmlns:a16="http://schemas.microsoft.com/office/drawing/2014/main" id="{8A9B7D95-B74E-471C-BD01-AEC379AB4004}"/>
              </a:ext>
            </a:extLst>
          </p:cNvPr>
          <p:cNvSpPr/>
          <p:nvPr/>
        </p:nvSpPr>
        <p:spPr>
          <a:xfrm>
            <a:off x="8693289" y="3931794"/>
            <a:ext cx="1660294" cy="663738"/>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5" name="Rectangle: Rounded Corners 154">
            <a:extLst>
              <a:ext uri="{FF2B5EF4-FFF2-40B4-BE49-F238E27FC236}">
                <a16:creationId xmlns:a16="http://schemas.microsoft.com/office/drawing/2014/main" id="{1E7E3899-8250-4A75-9DA9-216CE4A05161}"/>
              </a:ext>
            </a:extLst>
          </p:cNvPr>
          <p:cNvSpPr/>
          <p:nvPr/>
        </p:nvSpPr>
        <p:spPr>
          <a:xfrm>
            <a:off x="3387374" y="4006061"/>
            <a:ext cx="1660294" cy="663738"/>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7" name="Rectangle: Rounded Corners 156">
            <a:extLst>
              <a:ext uri="{FF2B5EF4-FFF2-40B4-BE49-F238E27FC236}">
                <a16:creationId xmlns:a16="http://schemas.microsoft.com/office/drawing/2014/main" id="{A8D44554-9732-464A-B545-D62D5FF04235}"/>
              </a:ext>
            </a:extLst>
          </p:cNvPr>
          <p:cNvSpPr/>
          <p:nvPr/>
        </p:nvSpPr>
        <p:spPr>
          <a:xfrm>
            <a:off x="7419715" y="3942581"/>
            <a:ext cx="1660294" cy="663738"/>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9" name="Rectangle: Rounded Corners 158">
            <a:extLst>
              <a:ext uri="{FF2B5EF4-FFF2-40B4-BE49-F238E27FC236}">
                <a16:creationId xmlns:a16="http://schemas.microsoft.com/office/drawing/2014/main" id="{CA49AF05-E79F-46AD-A0AC-5D092CB0C359}"/>
              </a:ext>
            </a:extLst>
          </p:cNvPr>
          <p:cNvSpPr/>
          <p:nvPr/>
        </p:nvSpPr>
        <p:spPr>
          <a:xfrm>
            <a:off x="4765037" y="3448206"/>
            <a:ext cx="1660294" cy="1226632"/>
          </a:xfrm>
          <a:prstGeom prst="roundRect">
            <a:avLst/>
          </a:prstGeom>
          <a:noFill/>
          <a:ln w="38100" cap="flat" cmpd="sng" algn="ctr">
            <a:solidFill>
              <a:srgbClr val="A568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0996A532-AC42-4774-9247-F4E0E898B00F}"/>
              </a:ext>
            </a:extLst>
          </p:cNvPr>
          <p:cNvSpPr/>
          <p:nvPr/>
        </p:nvSpPr>
        <p:spPr>
          <a:xfrm>
            <a:off x="6079638" y="3395267"/>
            <a:ext cx="1660294" cy="1226632"/>
          </a:xfrm>
          <a:prstGeom prst="roundRect">
            <a:avLst/>
          </a:prstGeom>
          <a:noFill/>
          <a:ln w="38100" cap="flat" cmpd="sng" algn="ctr">
            <a:solidFill>
              <a:srgbClr val="A568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45539317-C691-4144-A017-6DE3AD833638}"/>
              </a:ext>
            </a:extLst>
          </p:cNvPr>
          <p:cNvSpPr/>
          <p:nvPr/>
        </p:nvSpPr>
        <p:spPr>
          <a:xfrm>
            <a:off x="5527354" y="3499381"/>
            <a:ext cx="1361031" cy="1201102"/>
          </a:xfrm>
          <a:prstGeom prst="roundRect">
            <a:avLst/>
          </a:prstGeom>
          <a:noFill/>
          <a:ln w="38100"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50750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9241-0361-4A31-83F0-E81A45E39E20}"/>
              </a:ext>
            </a:extLst>
          </p:cNvPr>
          <p:cNvSpPr>
            <a:spLocks noGrp="1"/>
          </p:cNvSpPr>
          <p:nvPr>
            <p:ph type="title"/>
          </p:nvPr>
        </p:nvSpPr>
        <p:spPr/>
        <p:txBody>
          <a:bodyPr>
            <a:normAutofit/>
          </a:bodyPr>
          <a:lstStyle/>
          <a:p>
            <a:r>
              <a:rPr lang="en-US" sz="4800" dirty="0"/>
              <a:t>Conclusion</a:t>
            </a:r>
          </a:p>
        </p:txBody>
      </p:sp>
      <p:pic>
        <p:nvPicPr>
          <p:cNvPr id="6" name="Content Placeholder 5">
            <a:extLst>
              <a:ext uri="{FF2B5EF4-FFF2-40B4-BE49-F238E27FC236}">
                <a16:creationId xmlns:a16="http://schemas.microsoft.com/office/drawing/2014/main" id="{40BFB207-7FF9-4B20-A5D3-509DFFD8DCDD}"/>
              </a:ext>
            </a:extLst>
          </p:cNvPr>
          <p:cNvPicPr>
            <a:picLocks noGrp="1" noChangeAspect="1"/>
          </p:cNvPicPr>
          <p:nvPr>
            <p:ph idx="1"/>
          </p:nvPr>
        </p:nvPicPr>
        <p:blipFill>
          <a:blip r:embed="rId2"/>
          <a:stretch>
            <a:fillRect/>
          </a:stretch>
        </p:blipFill>
        <p:spPr>
          <a:xfrm>
            <a:off x="6285390" y="2145228"/>
            <a:ext cx="3842582" cy="2567543"/>
          </a:xfrm>
        </p:spPr>
      </p:pic>
    </p:spTree>
    <p:extLst>
      <p:ext uri="{BB962C8B-B14F-4D97-AF65-F5344CB8AC3E}">
        <p14:creationId xmlns:p14="http://schemas.microsoft.com/office/powerpoint/2010/main" val="1057751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A0CD-0CCD-433F-B3CF-F77EEB579E7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3764468-19AA-4993-B6C3-A2C74FBE87DB}"/>
              </a:ext>
            </a:extLst>
          </p:cNvPr>
          <p:cNvSpPr>
            <a:spLocks noGrp="1"/>
          </p:cNvSpPr>
          <p:nvPr>
            <p:ph idx="1"/>
          </p:nvPr>
        </p:nvSpPr>
        <p:spPr/>
        <p:txBody>
          <a:bodyPr>
            <a:normAutofit fontScale="85000" lnSpcReduction="10000"/>
          </a:bodyPr>
          <a:lstStyle/>
          <a:p>
            <a:r>
              <a:rPr lang="en-US" dirty="0"/>
              <a:t>There are two main aspects of defensive line duties: passing game and running game</a:t>
            </a:r>
          </a:p>
          <a:p>
            <a:r>
              <a:rPr lang="en-US" dirty="0"/>
              <a:t>The different positions excel at different aspects</a:t>
            </a:r>
          </a:p>
          <a:p>
            <a:r>
              <a:rPr lang="en-US" dirty="0"/>
              <a:t>In the running game:</a:t>
            </a:r>
          </a:p>
          <a:p>
            <a:pPr lvl="1"/>
            <a:r>
              <a:rPr lang="en-US" dirty="0"/>
              <a:t>The Middle 3 Tech has the highest on/off differential and the widest distribution of forced gap changes</a:t>
            </a:r>
          </a:p>
          <a:p>
            <a:pPr lvl="2"/>
            <a:r>
              <a:rPr lang="en-US" dirty="0"/>
              <a:t>Suggests investing in an elite Middle 3 Tech will produce the best returns in the rush game</a:t>
            </a:r>
          </a:p>
          <a:p>
            <a:pPr lvl="1"/>
            <a:r>
              <a:rPr lang="en-US" dirty="0"/>
              <a:t>The Inside 1 Tech is the next most valuable based on on/off and gap opportunity rates when trailing</a:t>
            </a:r>
          </a:p>
          <a:p>
            <a:r>
              <a:rPr lang="en-US" dirty="0"/>
              <a:t>In the passing game:</a:t>
            </a:r>
          </a:p>
          <a:p>
            <a:pPr lvl="1"/>
            <a:r>
              <a:rPr lang="en-US" dirty="0"/>
              <a:t>End DL’s have the biggest on/off splits, the widest pressure rate distribution, and create among the most valuable pressures</a:t>
            </a:r>
          </a:p>
          <a:p>
            <a:pPr lvl="1"/>
            <a:r>
              <a:rPr lang="en-US" dirty="0"/>
              <a:t>Non-DL’s are also key pressure forcers</a:t>
            </a:r>
          </a:p>
          <a:p>
            <a:pPr lvl="1"/>
            <a:r>
              <a:rPr lang="en-US" dirty="0"/>
              <a:t>Middle 3 Tech’s provide solid support in the pass game by multiplying the effect of pressure when combined with outside rushers</a:t>
            </a:r>
          </a:p>
          <a:p>
            <a:r>
              <a:rPr lang="en-US" dirty="0"/>
              <a:t>Overall the data suggests </a:t>
            </a:r>
            <a:r>
              <a:rPr lang="en-US" b="1" dirty="0"/>
              <a:t>Middle 3 Tech</a:t>
            </a:r>
            <a:r>
              <a:rPr lang="en-US" dirty="0"/>
              <a:t> players provide the most differentiable value to teams</a:t>
            </a:r>
          </a:p>
          <a:p>
            <a:pPr marL="201168" lvl="1" indent="0">
              <a:buNone/>
            </a:pPr>
            <a:endParaRPr lang="en-US" dirty="0"/>
          </a:p>
        </p:txBody>
      </p:sp>
    </p:spTree>
    <p:extLst>
      <p:ext uri="{BB962C8B-B14F-4D97-AF65-F5344CB8AC3E}">
        <p14:creationId xmlns:p14="http://schemas.microsoft.com/office/powerpoint/2010/main" val="1974050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57AE-4BEA-40E2-8AEC-48C2F8BC5D48}"/>
              </a:ext>
            </a:extLst>
          </p:cNvPr>
          <p:cNvSpPr>
            <a:spLocks noGrp="1"/>
          </p:cNvSpPr>
          <p:nvPr>
            <p:ph type="title"/>
          </p:nvPr>
        </p:nvSpPr>
        <p:spPr/>
        <p:txBody>
          <a:bodyPr/>
          <a:lstStyle/>
          <a:p>
            <a:r>
              <a:rPr lang="en-US" dirty="0"/>
              <a:t>Limitations and Future Analysis</a:t>
            </a:r>
          </a:p>
        </p:txBody>
      </p:sp>
      <p:sp>
        <p:nvSpPr>
          <p:cNvPr id="3" name="Content Placeholder 2">
            <a:extLst>
              <a:ext uri="{FF2B5EF4-FFF2-40B4-BE49-F238E27FC236}">
                <a16:creationId xmlns:a16="http://schemas.microsoft.com/office/drawing/2014/main" id="{0BDBCE0C-1E8D-4703-80CF-11B2A1E6BEFC}"/>
              </a:ext>
            </a:extLst>
          </p:cNvPr>
          <p:cNvSpPr>
            <a:spLocks noGrp="1"/>
          </p:cNvSpPr>
          <p:nvPr>
            <p:ph idx="1"/>
          </p:nvPr>
        </p:nvSpPr>
        <p:spPr/>
        <p:txBody>
          <a:bodyPr/>
          <a:lstStyle/>
          <a:p>
            <a:r>
              <a:rPr lang="en-US" dirty="0"/>
              <a:t>There are many opportunities to expand on this initial look at defensive line value</a:t>
            </a:r>
          </a:p>
          <a:p>
            <a:pPr lvl="1"/>
            <a:r>
              <a:rPr lang="en-US" dirty="0"/>
              <a:t>I would like to utilize a more nuanced game state approach than the rudimentary static score differential. </a:t>
            </a:r>
          </a:p>
          <a:p>
            <a:pPr lvl="2"/>
            <a:r>
              <a:rPr lang="en-US" dirty="0"/>
              <a:t>Win probability ranges would provide more accurate groupings for plays</a:t>
            </a:r>
          </a:p>
          <a:p>
            <a:pPr lvl="1"/>
            <a:r>
              <a:rPr lang="en-US" dirty="0"/>
              <a:t>At the onset I was excited to work with prediction models at the individual player level to see how players perform vs expected average performance. Nothing I tested provided a meaningful look in this timeframe</a:t>
            </a:r>
          </a:p>
          <a:p>
            <a:pPr lvl="2"/>
            <a:r>
              <a:rPr lang="en-US" dirty="0"/>
              <a:t>Number of linemen, combinations of techniques and positions were not effective in predicting EPA</a:t>
            </a:r>
          </a:p>
          <a:p>
            <a:pPr lvl="1"/>
            <a:r>
              <a:rPr lang="en-US" dirty="0"/>
              <a:t>The bulk of the run game analysis was based on the assumption that each player is responsible for his gap, no more no less, and the goal is to binarily force the rusher to another gap. Tracking data would’ve provided an incredibly rich resource to show offensive line engagement and displacement, running back path variation, and quarterback pocket activity</a:t>
            </a:r>
          </a:p>
        </p:txBody>
      </p:sp>
    </p:spTree>
    <p:extLst>
      <p:ext uri="{BB962C8B-B14F-4D97-AF65-F5344CB8AC3E}">
        <p14:creationId xmlns:p14="http://schemas.microsoft.com/office/powerpoint/2010/main" val="3846033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76AF-EFC5-48BC-9D9C-0D2E8E02128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32D32AA9-5C36-420D-91EC-7E4AA4F6EB71}"/>
              </a:ext>
            </a:extLst>
          </p:cNvPr>
          <p:cNvSpPr>
            <a:spLocks noGrp="1"/>
          </p:cNvSpPr>
          <p:nvPr>
            <p:ph idx="1"/>
          </p:nvPr>
        </p:nvSpPr>
        <p:spPr>
          <a:xfrm>
            <a:off x="1097280" y="2108201"/>
            <a:ext cx="4998720" cy="3760891"/>
          </a:xfrm>
        </p:spPr>
        <p:txBody>
          <a:bodyPr/>
          <a:lstStyle/>
          <a:p>
            <a:r>
              <a:rPr lang="en-US" dirty="0"/>
              <a:t>Hi, my name is Taylor Williams. I’m an avid football fan and aspiring data nerd. I’m currently a part time student getting my Masters of Science in Analytics at the University of Chicago. I expect to graduate in June of 2021</a:t>
            </a:r>
          </a:p>
          <a:p>
            <a:r>
              <a:rPr lang="en-US" dirty="0"/>
              <a:t>My email: taylorjwilliams31@gmail.com</a:t>
            </a:r>
          </a:p>
          <a:p>
            <a:r>
              <a:rPr lang="en-US" dirty="0"/>
              <a:t>My GitHub: </a:t>
            </a:r>
            <a:r>
              <a:rPr lang="en-US" dirty="0">
                <a:hlinkClick r:id="rId2"/>
              </a:rPr>
              <a:t>https://github.com/tjwillz31</a:t>
            </a:r>
            <a:endParaRPr lang="en-US" dirty="0"/>
          </a:p>
          <a:p>
            <a:r>
              <a:rPr lang="en-US" dirty="0"/>
              <a:t>My Twitter: </a:t>
            </a:r>
            <a:r>
              <a:rPr lang="en-US" dirty="0">
                <a:hlinkClick r:id="rId3"/>
              </a:rPr>
              <a:t>https://twitter.com/tjwillz31</a:t>
            </a:r>
            <a:endParaRPr lang="en-US" dirty="0"/>
          </a:p>
        </p:txBody>
      </p:sp>
      <p:pic>
        <p:nvPicPr>
          <p:cNvPr id="5" name="Picture 4">
            <a:extLst>
              <a:ext uri="{FF2B5EF4-FFF2-40B4-BE49-F238E27FC236}">
                <a16:creationId xmlns:a16="http://schemas.microsoft.com/office/drawing/2014/main" id="{338BF9BD-3AB2-459F-93AF-0B4943EEE494}"/>
              </a:ext>
            </a:extLst>
          </p:cNvPr>
          <p:cNvPicPr>
            <a:picLocks noChangeAspect="1"/>
          </p:cNvPicPr>
          <p:nvPr/>
        </p:nvPicPr>
        <p:blipFill>
          <a:blip r:embed="rId4"/>
          <a:stretch>
            <a:fillRect/>
          </a:stretch>
        </p:blipFill>
        <p:spPr>
          <a:xfrm>
            <a:off x="7238630" y="2108201"/>
            <a:ext cx="1905000" cy="1905000"/>
          </a:xfrm>
          <a:prstGeom prst="rect">
            <a:avLst/>
          </a:prstGeom>
        </p:spPr>
      </p:pic>
    </p:spTree>
    <p:extLst>
      <p:ext uri="{BB962C8B-B14F-4D97-AF65-F5344CB8AC3E}">
        <p14:creationId xmlns:p14="http://schemas.microsoft.com/office/powerpoint/2010/main" val="2877502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54D0-09FD-477A-BDB4-7E6DF8BB8CC9}"/>
              </a:ext>
            </a:extLst>
          </p:cNvPr>
          <p:cNvSpPr>
            <a:spLocks noGrp="1"/>
          </p:cNvSpPr>
          <p:nvPr>
            <p:ph type="title"/>
          </p:nvPr>
        </p:nvSpPr>
        <p:spPr/>
        <p:txBody>
          <a:bodyPr/>
          <a:lstStyle/>
          <a:p>
            <a:r>
              <a:rPr lang="en-US" dirty="0"/>
              <a:t>Assumption – Gap Assignment</a:t>
            </a:r>
          </a:p>
        </p:txBody>
      </p:sp>
      <p:sp>
        <p:nvSpPr>
          <p:cNvPr id="3" name="Content Placeholder 2">
            <a:extLst>
              <a:ext uri="{FF2B5EF4-FFF2-40B4-BE49-F238E27FC236}">
                <a16:creationId xmlns:a16="http://schemas.microsoft.com/office/drawing/2014/main" id="{82D7730B-EFE7-4398-8A17-FD33C2C50021}"/>
              </a:ext>
            </a:extLst>
          </p:cNvPr>
          <p:cNvSpPr>
            <a:spLocks noGrp="1"/>
          </p:cNvSpPr>
          <p:nvPr>
            <p:ph idx="1"/>
          </p:nvPr>
        </p:nvSpPr>
        <p:spPr>
          <a:xfrm>
            <a:off x="1097280" y="2108201"/>
            <a:ext cx="10058400" cy="4141679"/>
          </a:xfrm>
        </p:spPr>
        <p:txBody>
          <a:bodyPr/>
          <a:lstStyle/>
          <a:p>
            <a:r>
              <a:rPr lang="en-US" dirty="0"/>
              <a:t>The diagram on the previous slide depicts how gap assignment was assessed in the rushing game</a:t>
            </a:r>
          </a:p>
          <a:p>
            <a:r>
              <a:rPr lang="en-US" dirty="0"/>
              <a:t>For example, if a rush goes to the Left B Gap, any Defensive Linemen at the following Side of Ball and Technique combinations would be given a “Gap Opportunity”:</a:t>
            </a:r>
          </a:p>
          <a:p>
            <a:pPr lvl="1"/>
            <a:r>
              <a:rPr lang="en-US" dirty="0"/>
              <a:t>Right 4</a:t>
            </a:r>
          </a:p>
          <a:p>
            <a:pPr lvl="1"/>
            <a:r>
              <a:rPr lang="en-US" dirty="0"/>
              <a:t>Right 4i</a:t>
            </a:r>
          </a:p>
          <a:p>
            <a:pPr lvl="1"/>
            <a:r>
              <a:rPr lang="en-US" dirty="0"/>
              <a:t>Right 3</a:t>
            </a:r>
          </a:p>
          <a:p>
            <a:pPr lvl="1"/>
            <a:r>
              <a:rPr lang="en-US" dirty="0"/>
              <a:t>Right 2</a:t>
            </a:r>
          </a:p>
          <a:p>
            <a:pPr marL="201168" lvl="1" indent="0">
              <a:buNone/>
            </a:pPr>
            <a:endParaRPr lang="en-US" dirty="0"/>
          </a:p>
        </p:txBody>
      </p:sp>
      <p:pic>
        <p:nvPicPr>
          <p:cNvPr id="4" name="Picture 3">
            <a:extLst>
              <a:ext uri="{FF2B5EF4-FFF2-40B4-BE49-F238E27FC236}">
                <a16:creationId xmlns:a16="http://schemas.microsoft.com/office/drawing/2014/main" id="{0B25F3F3-AB87-4ECC-893F-43F529139151}"/>
              </a:ext>
            </a:extLst>
          </p:cNvPr>
          <p:cNvPicPr>
            <a:picLocks noChangeAspect="1"/>
          </p:cNvPicPr>
          <p:nvPr/>
        </p:nvPicPr>
        <p:blipFill>
          <a:blip r:embed="rId2"/>
          <a:stretch>
            <a:fillRect/>
          </a:stretch>
        </p:blipFill>
        <p:spPr>
          <a:xfrm>
            <a:off x="8775993" y="3127668"/>
            <a:ext cx="1990725" cy="2466975"/>
          </a:xfrm>
          <a:prstGeom prst="rect">
            <a:avLst/>
          </a:prstGeom>
          <a:ln>
            <a:solidFill>
              <a:schemeClr val="tx1">
                <a:lumMod val="50000"/>
                <a:lumOff val="50000"/>
              </a:schemeClr>
            </a:solidFill>
          </a:ln>
        </p:spPr>
      </p:pic>
    </p:spTree>
    <p:extLst>
      <p:ext uri="{BB962C8B-B14F-4D97-AF65-F5344CB8AC3E}">
        <p14:creationId xmlns:p14="http://schemas.microsoft.com/office/powerpoint/2010/main" val="19115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E801-93C7-447E-A6E3-D4615AE22E65}"/>
              </a:ext>
            </a:extLst>
          </p:cNvPr>
          <p:cNvSpPr>
            <a:spLocks noGrp="1"/>
          </p:cNvSpPr>
          <p:nvPr>
            <p:ph type="title"/>
          </p:nvPr>
        </p:nvSpPr>
        <p:spPr/>
        <p:txBody>
          <a:bodyPr/>
          <a:lstStyle/>
          <a:p>
            <a:r>
              <a:rPr lang="en-US" dirty="0"/>
              <a:t>Assumption – Gap Opportunity</a:t>
            </a:r>
          </a:p>
        </p:txBody>
      </p:sp>
      <p:sp>
        <p:nvSpPr>
          <p:cNvPr id="3" name="Content Placeholder 2">
            <a:extLst>
              <a:ext uri="{FF2B5EF4-FFF2-40B4-BE49-F238E27FC236}">
                <a16:creationId xmlns:a16="http://schemas.microsoft.com/office/drawing/2014/main" id="{BAFC0AC7-3A42-479A-AD5A-0C99DC0A872D}"/>
              </a:ext>
            </a:extLst>
          </p:cNvPr>
          <p:cNvSpPr>
            <a:spLocks noGrp="1"/>
          </p:cNvSpPr>
          <p:nvPr>
            <p:ph idx="1"/>
          </p:nvPr>
        </p:nvSpPr>
        <p:spPr/>
        <p:txBody>
          <a:bodyPr/>
          <a:lstStyle/>
          <a:p>
            <a:r>
              <a:rPr lang="en-US" dirty="0"/>
              <a:t>A Gap Opportunity is counted when a rush is designed to go to a gap that a DL should be covering</a:t>
            </a:r>
          </a:p>
          <a:p>
            <a:r>
              <a:rPr lang="en-US" dirty="0"/>
              <a:t>In the previous example, if a DL is lined up at the Right 3 Tech and the offense’s play is designed to rush towards the Left B Gap, that specific DL gets a Gap Opportunity and we would say that gap is covered on the play. A DL at the Left 7 Tech for instance, would not get a Gap Opportunity on that play</a:t>
            </a:r>
          </a:p>
          <a:p>
            <a:r>
              <a:rPr lang="en-US" dirty="0"/>
              <a:t>If the rusher then doesn’t use the designed gap, the DL with a Gap Opportunity is credited with forcing a gap change. If there are more than one DL with a Gap Opportunity, they’re both credited</a:t>
            </a:r>
          </a:p>
          <a:p>
            <a:endParaRPr lang="en-US" dirty="0"/>
          </a:p>
        </p:txBody>
      </p:sp>
    </p:spTree>
    <p:extLst>
      <p:ext uri="{BB962C8B-B14F-4D97-AF65-F5344CB8AC3E}">
        <p14:creationId xmlns:p14="http://schemas.microsoft.com/office/powerpoint/2010/main" val="16722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8360B-B846-46B9-B9DB-CEC1C51E0E1C}"/>
              </a:ext>
            </a:extLst>
          </p:cNvPr>
          <p:cNvSpPr>
            <a:spLocks noGrp="1"/>
          </p:cNvSpPr>
          <p:nvPr>
            <p:ph type="title"/>
          </p:nvPr>
        </p:nvSpPr>
        <p:spPr/>
        <p:txBody>
          <a:bodyPr/>
          <a:lstStyle/>
          <a:p>
            <a:r>
              <a:rPr lang="en-US" dirty="0"/>
              <a:t>Assumption – EPA &amp; Success</a:t>
            </a:r>
          </a:p>
        </p:txBody>
      </p:sp>
      <p:sp>
        <p:nvSpPr>
          <p:cNvPr id="3" name="Content Placeholder 2">
            <a:extLst>
              <a:ext uri="{FF2B5EF4-FFF2-40B4-BE49-F238E27FC236}">
                <a16:creationId xmlns:a16="http://schemas.microsoft.com/office/drawing/2014/main" id="{D3A6E8B3-3A78-48C9-84B2-75B228C33725}"/>
              </a:ext>
            </a:extLst>
          </p:cNvPr>
          <p:cNvSpPr>
            <a:spLocks noGrp="1"/>
          </p:cNvSpPr>
          <p:nvPr>
            <p:ph idx="1"/>
          </p:nvPr>
        </p:nvSpPr>
        <p:spPr/>
        <p:txBody>
          <a:bodyPr>
            <a:normAutofit fontScale="92500"/>
          </a:bodyPr>
          <a:lstStyle/>
          <a:p>
            <a:r>
              <a:rPr lang="en-US" dirty="0"/>
              <a:t>Expected Points Added (EPA) is a value assigned to each play that measures the number of points a play added for the offense on an average basis</a:t>
            </a:r>
          </a:p>
          <a:p>
            <a:pPr lvl="1"/>
            <a:r>
              <a:rPr lang="en-US" dirty="0"/>
              <a:t>It’s based on a regression of all plays that calculates the difference in expected points for the drive before a play and after a play – the difference is the expected points added on that play</a:t>
            </a:r>
          </a:p>
          <a:p>
            <a:pPr lvl="1"/>
            <a:r>
              <a:rPr lang="en-US" dirty="0"/>
              <a:t>If an offense completes a big pass, the expected points on that drive go up. That positive difference is the EPA for that play. Likewise if a QB gets sacked, the expected points go down with a negative EPA.</a:t>
            </a:r>
          </a:p>
          <a:p>
            <a:r>
              <a:rPr lang="en-US" dirty="0"/>
              <a:t>EPA is a well tested, stable measure of play value</a:t>
            </a:r>
          </a:p>
          <a:p>
            <a:r>
              <a:rPr lang="en-US" dirty="0"/>
              <a:t>A play is a Success for the offense if the EPA for a play is positive</a:t>
            </a:r>
          </a:p>
          <a:p>
            <a:r>
              <a:rPr lang="en-US" dirty="0"/>
              <a:t>For this analysis, we default to EPA to determine how valuable an action was from either the offense or defense. The perspective is from the offense, so the higher the EPA, the worse it is for the defense </a:t>
            </a:r>
          </a:p>
          <a:p>
            <a:pPr lvl="1"/>
            <a:endParaRPr lang="en-US" dirty="0"/>
          </a:p>
        </p:txBody>
      </p:sp>
    </p:spTree>
    <p:extLst>
      <p:ext uri="{BB962C8B-B14F-4D97-AF65-F5344CB8AC3E}">
        <p14:creationId xmlns:p14="http://schemas.microsoft.com/office/powerpoint/2010/main" val="271439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E5E2-21DA-49B6-A0AA-73BD9FBAEDC4}"/>
              </a:ext>
            </a:extLst>
          </p:cNvPr>
          <p:cNvSpPr>
            <a:spLocks noGrp="1"/>
          </p:cNvSpPr>
          <p:nvPr>
            <p:ph type="title"/>
          </p:nvPr>
        </p:nvSpPr>
        <p:spPr/>
        <p:txBody>
          <a:bodyPr/>
          <a:lstStyle/>
          <a:p>
            <a:r>
              <a:rPr lang="en-US" dirty="0"/>
              <a:t>Assumption – Side of Ball</a:t>
            </a:r>
          </a:p>
        </p:txBody>
      </p:sp>
      <p:sp>
        <p:nvSpPr>
          <p:cNvPr id="3" name="Content Placeholder 2">
            <a:extLst>
              <a:ext uri="{FF2B5EF4-FFF2-40B4-BE49-F238E27FC236}">
                <a16:creationId xmlns:a16="http://schemas.microsoft.com/office/drawing/2014/main" id="{50D92502-3278-42AB-9BE3-4FE869E383A5}"/>
              </a:ext>
            </a:extLst>
          </p:cNvPr>
          <p:cNvSpPr>
            <a:spLocks noGrp="1"/>
          </p:cNvSpPr>
          <p:nvPr>
            <p:ph idx="1"/>
          </p:nvPr>
        </p:nvSpPr>
        <p:spPr>
          <a:xfrm>
            <a:off x="1097279" y="2108201"/>
            <a:ext cx="10176449" cy="3760891"/>
          </a:xfrm>
        </p:spPr>
        <p:txBody>
          <a:bodyPr/>
          <a:lstStyle/>
          <a:p>
            <a:r>
              <a:rPr lang="en-US" dirty="0"/>
              <a:t>In the rushing game, there are identical gaps on each side of the ball. However, there doesn’t appear to be a significant difference for which side of the field a particular gap is targeted for a run</a:t>
            </a:r>
          </a:p>
          <a:p>
            <a:r>
              <a:rPr lang="en-US" dirty="0"/>
              <a:t>As a result, future analysis in this presentation will ignore which side a rush goes to and only look at gap </a:t>
            </a:r>
          </a:p>
        </p:txBody>
      </p:sp>
      <p:pic>
        <p:nvPicPr>
          <p:cNvPr id="5" name="Picture 4">
            <a:extLst>
              <a:ext uri="{FF2B5EF4-FFF2-40B4-BE49-F238E27FC236}">
                <a16:creationId xmlns:a16="http://schemas.microsoft.com/office/drawing/2014/main" id="{6B7D04BC-DEEA-4AB9-896F-D8D09C846DE3}"/>
              </a:ext>
            </a:extLst>
          </p:cNvPr>
          <p:cNvPicPr>
            <a:picLocks noChangeAspect="1"/>
          </p:cNvPicPr>
          <p:nvPr/>
        </p:nvPicPr>
        <p:blipFill>
          <a:blip r:embed="rId2"/>
          <a:stretch>
            <a:fillRect/>
          </a:stretch>
        </p:blipFill>
        <p:spPr>
          <a:xfrm>
            <a:off x="6495816" y="3675963"/>
            <a:ext cx="4659864" cy="2643164"/>
          </a:xfrm>
          <a:prstGeom prst="rect">
            <a:avLst/>
          </a:prstGeom>
        </p:spPr>
      </p:pic>
      <p:pic>
        <p:nvPicPr>
          <p:cNvPr id="7" name="Picture 6">
            <a:extLst>
              <a:ext uri="{FF2B5EF4-FFF2-40B4-BE49-F238E27FC236}">
                <a16:creationId xmlns:a16="http://schemas.microsoft.com/office/drawing/2014/main" id="{6FBF145A-131C-4E03-8CF6-68D5659B7C12}"/>
              </a:ext>
            </a:extLst>
          </p:cNvPr>
          <p:cNvPicPr>
            <a:picLocks noChangeAspect="1"/>
          </p:cNvPicPr>
          <p:nvPr/>
        </p:nvPicPr>
        <p:blipFill>
          <a:blip r:embed="rId3"/>
          <a:stretch>
            <a:fillRect/>
          </a:stretch>
        </p:blipFill>
        <p:spPr>
          <a:xfrm>
            <a:off x="1036320" y="3675963"/>
            <a:ext cx="4659865" cy="2643165"/>
          </a:xfrm>
          <a:prstGeom prst="rect">
            <a:avLst/>
          </a:prstGeom>
        </p:spPr>
      </p:pic>
    </p:spTree>
    <p:extLst>
      <p:ext uri="{BB962C8B-B14F-4D97-AF65-F5344CB8AC3E}">
        <p14:creationId xmlns:p14="http://schemas.microsoft.com/office/powerpoint/2010/main" val="1375199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6088-9769-4E3C-BD9D-1FED77EE76F6}"/>
              </a:ext>
            </a:extLst>
          </p:cNvPr>
          <p:cNvSpPr>
            <a:spLocks noGrp="1"/>
          </p:cNvSpPr>
          <p:nvPr>
            <p:ph type="title"/>
          </p:nvPr>
        </p:nvSpPr>
        <p:spPr/>
        <p:txBody>
          <a:bodyPr/>
          <a:lstStyle/>
          <a:p>
            <a:r>
              <a:rPr lang="en-US" dirty="0"/>
              <a:t>Assumption – Game State</a:t>
            </a:r>
          </a:p>
        </p:txBody>
      </p:sp>
      <p:sp>
        <p:nvSpPr>
          <p:cNvPr id="3" name="Content Placeholder 2">
            <a:extLst>
              <a:ext uri="{FF2B5EF4-FFF2-40B4-BE49-F238E27FC236}">
                <a16:creationId xmlns:a16="http://schemas.microsoft.com/office/drawing/2014/main" id="{E5485E5B-FEDE-4E6E-B806-A037EFFC1565}"/>
              </a:ext>
            </a:extLst>
          </p:cNvPr>
          <p:cNvSpPr>
            <a:spLocks noGrp="1"/>
          </p:cNvSpPr>
          <p:nvPr>
            <p:ph idx="1"/>
          </p:nvPr>
        </p:nvSpPr>
        <p:spPr/>
        <p:txBody>
          <a:bodyPr/>
          <a:lstStyle/>
          <a:p>
            <a:r>
              <a:rPr lang="en-US" dirty="0"/>
              <a:t>Several metrics are tested against game state conditions</a:t>
            </a:r>
          </a:p>
          <a:p>
            <a:r>
              <a:rPr lang="en-US" dirty="0"/>
              <a:t>Game state was defined using the score differential at the beginning of the play as follows:</a:t>
            </a:r>
          </a:p>
          <a:p>
            <a:pPr lvl="1"/>
            <a:r>
              <a:rPr lang="en-US" dirty="0"/>
              <a:t>2 = Large offensive lead (&gt; 10 points)</a:t>
            </a:r>
          </a:p>
          <a:p>
            <a:pPr lvl="1"/>
            <a:r>
              <a:rPr lang="en-US" dirty="0"/>
              <a:t>1 = Slight offensive lead (&gt; 3 points)</a:t>
            </a:r>
          </a:p>
          <a:p>
            <a:pPr lvl="1"/>
            <a:r>
              <a:rPr lang="en-US" dirty="0"/>
              <a:t>0 = Close game (within 3 points)</a:t>
            </a:r>
          </a:p>
          <a:p>
            <a:pPr lvl="1"/>
            <a:r>
              <a:rPr lang="en-US" dirty="0"/>
              <a:t>-1 = Slight defensive lead (&gt; 3 points)</a:t>
            </a:r>
          </a:p>
          <a:p>
            <a:pPr lvl="1"/>
            <a:r>
              <a:rPr lang="en-US" dirty="0"/>
              <a:t>-2 = Large defensive lead (&gt; 10 points)</a:t>
            </a:r>
          </a:p>
        </p:txBody>
      </p:sp>
    </p:spTree>
    <p:extLst>
      <p:ext uri="{BB962C8B-B14F-4D97-AF65-F5344CB8AC3E}">
        <p14:creationId xmlns:p14="http://schemas.microsoft.com/office/powerpoint/2010/main" val="361303980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0492C7-3D05-4252-9070-907F9CD94CF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EB45E-E4D2-4DCE-B9A6-76D2511C3B19}">
  <ds:schemaRefs>
    <ds:schemaRef ds:uri="http://schemas.microsoft.com/sharepoint/v3/contenttype/forms"/>
  </ds:schemaRefs>
</ds:datastoreItem>
</file>

<file path=customXml/itemProps3.xml><?xml version="1.0" encoding="utf-8"?>
<ds:datastoreItem xmlns:ds="http://schemas.openxmlformats.org/officeDocument/2006/customXml" ds:itemID="{26888FA6-D30E-4A7B-B44D-38F479CF5C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{D4EE49CF-6E88-40B7-9F56-2330940B1DDB}tf22712842_wac</Template>
  <TotalTime>0</TotalTime>
  <Words>3095</Words>
  <Application>Microsoft Office PowerPoint</Application>
  <PresentationFormat>Widescreen</PresentationFormat>
  <Paragraphs>256</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Bookman Old Style</vt:lpstr>
      <vt:lpstr>Calibri</vt:lpstr>
      <vt:lpstr>Franklin Gothic Book</vt:lpstr>
      <vt:lpstr>1_RetrospectVTI</vt:lpstr>
      <vt:lpstr>Assessing Defensive Line Value</vt:lpstr>
      <vt:lpstr>Agenda</vt:lpstr>
      <vt:lpstr>Background – The Challenge</vt:lpstr>
      <vt:lpstr>Assumption – Gap Assignment</vt:lpstr>
      <vt:lpstr>Assumption – Gap Assignment</vt:lpstr>
      <vt:lpstr>Assumption – Gap Opportunity</vt:lpstr>
      <vt:lpstr>Assumption – EPA &amp; Success</vt:lpstr>
      <vt:lpstr>Assumption – Side of Ball</vt:lpstr>
      <vt:lpstr>Assumption – Game State</vt:lpstr>
      <vt:lpstr>Position Analysis</vt:lpstr>
      <vt:lpstr>Defensive Line Clustering</vt:lpstr>
      <vt:lpstr>Cluster Snap Rates</vt:lpstr>
      <vt:lpstr>Defensive Positions</vt:lpstr>
      <vt:lpstr>Rushing Analysis</vt:lpstr>
      <vt:lpstr>Roster Position Analysis – DT’s</vt:lpstr>
      <vt:lpstr>Roster Position Analysis – Non-DL’s</vt:lpstr>
      <vt:lpstr>How to be successful against the run</vt:lpstr>
      <vt:lpstr>Covering the Gaps</vt:lpstr>
      <vt:lpstr>Forcing Gap Changes</vt:lpstr>
      <vt:lpstr>Forcing Gap Changes</vt:lpstr>
      <vt:lpstr>Who forces gap changes</vt:lpstr>
      <vt:lpstr>Positional Talent Distribution</vt:lpstr>
      <vt:lpstr>Positional Talent Distribution</vt:lpstr>
      <vt:lpstr>Tackle Rates</vt:lpstr>
      <vt:lpstr>Tackle Value</vt:lpstr>
      <vt:lpstr>Effects of Game State</vt:lpstr>
      <vt:lpstr>Positional Importance by Game State</vt:lpstr>
      <vt:lpstr>On/Off Splits</vt:lpstr>
      <vt:lpstr>Passing Analysis</vt:lpstr>
      <vt:lpstr>Pressure is King</vt:lpstr>
      <vt:lpstr>Pressure by Number of DL</vt:lpstr>
      <vt:lpstr>Pressure by Position</vt:lpstr>
      <vt:lpstr>Positional Talent Distribution</vt:lpstr>
      <vt:lpstr>Pressure Stacks</vt:lpstr>
      <vt:lpstr>Combo Pressures</vt:lpstr>
      <vt:lpstr>Specific Pressure Combos</vt:lpstr>
      <vt:lpstr>Game State Effects</vt:lpstr>
      <vt:lpstr>Game State Effects</vt:lpstr>
      <vt:lpstr>On/Off Splits</vt:lpstr>
      <vt:lpstr>Conclusion</vt:lpstr>
      <vt:lpstr>Conclusions</vt:lpstr>
      <vt:lpstr>Limitations and Future Analysis</vt:lpstr>
      <vt:lpstr>About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2020-07-17T14:40:49Z</dcterms:created>
  <dcterms:modified xsi:type="dcterms:W3CDTF">2020-07-18T16:34:10Z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